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74" r:id="rId2"/>
    <p:sldId id="258" r:id="rId3"/>
    <p:sldId id="263" r:id="rId4"/>
    <p:sldId id="278" r:id="rId5"/>
    <p:sldId id="280" r:id="rId6"/>
    <p:sldId id="279" r:id="rId7"/>
    <p:sldId id="257" r:id="rId8"/>
    <p:sldId id="283" r:id="rId9"/>
    <p:sldId id="261" r:id="rId10"/>
    <p:sldId id="281" r:id="rId11"/>
    <p:sldId id="282" r:id="rId12"/>
    <p:sldId id="275" r:id="rId13"/>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Calibri (MS) Italics"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9D72"/>
    <a:srgbClr val="3F4555"/>
    <a:srgbClr val="32A057"/>
    <a:srgbClr val="1D854C"/>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23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2D4F0-B315-48DF-AE45-B3B52EAC65D6}" type="datetimeFigureOut">
              <a:rPr lang="tr-TR" smtClean="0"/>
              <a:t>29.01.2025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51C4F-CCB6-442C-BBA5-2C5AB31469A6}" type="slidenum">
              <a:rPr lang="tr-TR" smtClean="0"/>
              <a:t>‹#›</a:t>
            </a:fld>
            <a:endParaRPr lang="tr-TR"/>
          </a:p>
        </p:txBody>
      </p:sp>
    </p:spTree>
    <p:extLst>
      <p:ext uri="{BB962C8B-B14F-4D97-AF65-F5344CB8AC3E}">
        <p14:creationId xmlns:p14="http://schemas.microsoft.com/office/powerpoint/2010/main" val="144518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5B0B3-4BA4-4B90-921A-16FAA74434A6}"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22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6" Type="http://schemas.openxmlformats.org/officeDocument/2006/relationships/image" Target="../media/image7.JPG"/><Relationship Id="rId1" Type="http://schemas.openxmlformats.org/officeDocument/2006/relationships/slideLayout" Target="../slideLayouts/slideLayout7.xml"/><Relationship Id="rId15" Type="http://schemas.openxmlformats.org/officeDocument/2006/relationships/image" Target="../media/image6.jpe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12" Type="http://schemas.openxmlformats.org/officeDocument/2006/relationships/image" Target="../media/image28.JP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7.JPG"/><Relationship Id="rId10" Type="http://schemas.openxmlformats.org/officeDocument/2006/relationships/image" Target="../media/image5.png"/><Relationship Id="rId9" Type="http://schemas.openxmlformats.org/officeDocument/2006/relationships/image" Target="../media/image120.svg"/></Relationships>
</file>

<file path=ppt/slides/_rels/slide11.xml.rels><?xml version="1.0" encoding="UTF-8" standalone="yes"?>
<Relationships xmlns="http://schemas.openxmlformats.org/package/2006/relationships"><Relationship Id="rId12" Type="http://schemas.openxmlformats.org/officeDocument/2006/relationships/image" Target="../media/image30.JP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9.JPG"/><Relationship Id="rId10" Type="http://schemas.openxmlformats.org/officeDocument/2006/relationships/image" Target="../media/image5.png"/><Relationship Id="rId9" Type="http://schemas.openxmlformats.org/officeDocument/2006/relationships/image" Target="../media/image120.svg"/></Relationships>
</file>

<file path=ppt/slides/_rels/slide12.xml.rels><?xml version="1.0" encoding="UTF-8" standalone="yes"?>
<Relationships xmlns="http://schemas.openxmlformats.org/package/2006/relationships"><Relationship Id="rId13" Type="http://schemas.openxmlformats.org/officeDocument/2006/relationships/image" Target="../media/image2.svg"/><Relationship Id="rId18" Type="http://schemas.openxmlformats.org/officeDocument/2006/relationships/image" Target="../media/image32.png"/><Relationship Id="rId3" Type="http://schemas.openxmlformats.org/officeDocument/2006/relationships/image" Target="../media/image4.png"/><Relationship Id="rId12" Type="http://schemas.openxmlformats.org/officeDocument/2006/relationships/image" Target="../media/image1.png"/><Relationship Id="rId7" Type="http://schemas.openxmlformats.org/officeDocument/2006/relationships/image" Target="../media/image6.svg"/><Relationship Id="rId17" Type="http://schemas.openxmlformats.org/officeDocument/2006/relationships/image" Target="../media/image7.JPG"/><Relationship Id="rId2" Type="http://schemas.openxmlformats.org/officeDocument/2006/relationships/notesSlide" Target="../notesSlides/notesSlide1.xml"/><Relationship Id="rId16"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31.png"/><Relationship Id="rId15" Type="http://schemas.openxmlformats.org/officeDocument/2006/relationships/image" Target="../media/image8.svg"/><Relationship Id="rId10" Type="http://schemas.openxmlformats.org/officeDocument/2006/relationships/image" Target="../media/image5.png"/><Relationship Id="rId19" Type="http://schemas.microsoft.com/office/2007/relationships/hdphoto" Target="../media/hdphoto1.wdp"/><Relationship Id="rId9" Type="http://schemas.openxmlformats.org/officeDocument/2006/relationships/image" Target="../media/image12.svg"/><Relationship Id="rId4" Type="http://schemas.openxmlformats.org/officeDocument/2006/relationships/image" Target="../media/image3.svg"/><Relationship Id="rId14" Type="http://schemas.openxmlformats.org/officeDocument/2006/relationships/image" Target="../media/image3.png"/></Relationships>
</file>

<file path=ppt/slides/_rels/slide2.xml.rels><?xml version="1.0" encoding="UTF-8" standalone="yes"?>
<Relationships xmlns="http://schemas.openxmlformats.org/package/2006/relationships"><Relationship Id="rId13" Type="http://schemas.openxmlformats.org/officeDocument/2006/relationships/image" Target="../media/image10.jpeg"/><Relationship Id="rId12"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8.jpeg"/><Relationship Id="rId10" Type="http://schemas.openxmlformats.org/officeDocument/2006/relationships/image" Target="../media/image5.png"/><Relationship Id="rId9" Type="http://schemas.openxmlformats.org/officeDocument/2006/relationships/image" Target="../media/image120.svg"/></Relationships>
</file>

<file path=ppt/slides/_rels/slide3.xml.rels><?xml version="1.0" encoding="UTF-8" standalone="yes"?>
<Relationships xmlns="http://schemas.openxmlformats.org/package/2006/relationships"><Relationship Id="rId13" Type="http://schemas.openxmlformats.org/officeDocument/2006/relationships/image" Target="../media/image13.JPG"/><Relationship Id="rId12"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11.JPG"/><Relationship Id="rId10" Type="http://schemas.openxmlformats.org/officeDocument/2006/relationships/image" Target="../media/image5.png"/><Relationship Id="rId9" Type="http://schemas.openxmlformats.org/officeDocument/2006/relationships/image" Target="../media/image120.svg"/></Relationships>
</file>

<file path=ppt/slides/_rels/slide4.xml.rels><?xml version="1.0" encoding="UTF-8" standalone="yes"?>
<Relationships xmlns="http://schemas.openxmlformats.org/package/2006/relationships"><Relationship Id="rId12"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14.jpeg"/><Relationship Id="rId10" Type="http://schemas.openxmlformats.org/officeDocument/2006/relationships/image" Target="../media/image5.png"/><Relationship Id="rId9" Type="http://schemas.openxmlformats.org/officeDocument/2006/relationships/image" Target="../media/image120.svg"/></Relationships>
</file>

<file path=ppt/slides/_rels/slide5.xml.rels><?xml version="1.0" encoding="UTF-8" standalone="yes"?>
<Relationships xmlns="http://schemas.openxmlformats.org/package/2006/relationships"><Relationship Id="rId13" Type="http://schemas.openxmlformats.org/officeDocument/2006/relationships/image" Target="../media/image18.jpeg"/><Relationship Id="rId12"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16.JPG"/><Relationship Id="rId10" Type="http://schemas.openxmlformats.org/officeDocument/2006/relationships/image" Target="../media/image5.png"/><Relationship Id="rId9" Type="http://schemas.openxmlformats.org/officeDocument/2006/relationships/image" Target="../media/image120.svg"/></Relationships>
</file>

<file path=ppt/slides/_rels/slide6.xml.rels><?xml version="1.0" encoding="UTF-8" standalone="yes"?>
<Relationships xmlns="http://schemas.openxmlformats.org/package/2006/relationships"><Relationship Id="rId13" Type="http://schemas.openxmlformats.org/officeDocument/2006/relationships/image" Target="../media/image21.PNG"/><Relationship Id="rId12"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19.JPG"/><Relationship Id="rId10" Type="http://schemas.openxmlformats.org/officeDocument/2006/relationships/image" Target="../media/image5.png"/><Relationship Id="rId9" Type="http://schemas.openxmlformats.org/officeDocument/2006/relationships/image" Target="../media/image120.svg"/><Relationship Id="rId14" Type="http://schemas.openxmlformats.org/officeDocument/2006/relationships/image" Target="../media/image22.jpeg"/></Relationships>
</file>

<file path=ppt/slides/_rels/slide7.xml.rels><?xml version="1.0" encoding="UTF-8" standalone="yes"?>
<Relationships xmlns="http://schemas.openxmlformats.org/package/2006/relationships"><Relationship Id="rId12" Type="http://schemas.openxmlformats.org/officeDocument/2006/relationships/image" Target="../media/image24.JP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3.JPG"/><Relationship Id="rId10" Type="http://schemas.openxmlformats.org/officeDocument/2006/relationships/image" Target="../media/image5.png"/><Relationship Id="rId9" Type="http://schemas.openxmlformats.org/officeDocument/2006/relationships/image" Target="../media/image120.sv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5.jpeg"/><Relationship Id="rId10" Type="http://schemas.openxmlformats.org/officeDocument/2006/relationships/image" Target="../media/image5.png"/><Relationship Id="rId9" Type="http://schemas.openxmlformats.org/officeDocument/2006/relationships/image" Target="../media/image120.sv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6.PNG"/><Relationship Id="rId10" Type="http://schemas.openxmlformats.org/officeDocument/2006/relationships/image" Target="../media/image5.png"/><Relationship Id="rId9" Type="http://schemas.openxmlformats.org/officeDocument/2006/relationships/image" Target="../media/image12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 y="7873004"/>
            <a:ext cx="18287999" cy="2519358"/>
            <a:chOff x="0" y="0"/>
            <a:chExt cx="6174971" cy="849207"/>
          </a:xfrm>
        </p:grpSpPr>
        <p:sp>
          <p:nvSpPr>
            <p:cNvPr id="3" name="Freeform 3"/>
            <p:cNvSpPr/>
            <p:nvPr/>
          </p:nvSpPr>
          <p:spPr>
            <a:xfrm>
              <a:off x="0" y="0"/>
              <a:ext cx="6174971" cy="849207"/>
            </a:xfrm>
            <a:custGeom>
              <a:avLst/>
              <a:gdLst/>
              <a:ahLst/>
              <a:cxnLst/>
              <a:rect l="l" t="t" r="r" b="b"/>
              <a:pathLst>
                <a:path w="6174971" h="849207">
                  <a:moveTo>
                    <a:pt x="0" y="0"/>
                  </a:moveTo>
                  <a:lnTo>
                    <a:pt x="6174971" y="0"/>
                  </a:lnTo>
                  <a:lnTo>
                    <a:pt x="6174971" y="849207"/>
                  </a:lnTo>
                  <a:lnTo>
                    <a:pt x="0" y="849207"/>
                  </a:lnTo>
                  <a:close/>
                </a:path>
              </a:pathLst>
            </a:custGeom>
            <a:solidFill>
              <a:srgbClr val="3F4555"/>
            </a:solidFill>
            <a:ln cap="sq">
              <a:noFill/>
              <a:prstDash val="solid"/>
              <a:miter/>
            </a:ln>
          </p:spPr>
        </p:sp>
        <p:sp>
          <p:nvSpPr>
            <p:cNvPr id="4" name="TextBox 4"/>
            <p:cNvSpPr txBox="1"/>
            <p:nvPr/>
          </p:nvSpPr>
          <p:spPr>
            <a:xfrm>
              <a:off x="0" y="-57150"/>
              <a:ext cx="6174971" cy="906357"/>
            </a:xfrm>
            <a:prstGeom prst="rect">
              <a:avLst/>
            </a:prstGeom>
          </p:spPr>
          <p:txBody>
            <a:bodyPr lIns="50800" tIns="50800" rIns="50800" bIns="50800" rtlCol="0" anchor="ctr"/>
            <a:lstStyle/>
            <a:p>
              <a:pPr marL="0" marR="0" lvl="0" indent="0" algn="ctr" defTabSz="914400" rtl="0" eaLnBrk="1" fontAlgn="auto" latinLnBrk="0" hangingPunct="1">
                <a:lnSpc>
                  <a:spcPts val="361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5230145" y="414917"/>
            <a:ext cx="3057855" cy="6115709"/>
          </a:xfrm>
          <a:custGeom>
            <a:avLst/>
            <a:gdLst/>
            <a:ahLst/>
            <a:cxnLst/>
            <a:rect l="l" t="t" r="r" b="b"/>
            <a:pathLst>
              <a:path w="6115709" h="6115709">
                <a:moveTo>
                  <a:pt x="0" y="0"/>
                </a:moveTo>
                <a:lnTo>
                  <a:pt x="6115710" y="0"/>
                </a:lnTo>
                <a:lnTo>
                  <a:pt x="6115710" y="6115710"/>
                </a:lnTo>
                <a:lnTo>
                  <a:pt x="0" y="6115710"/>
                </a:lnTo>
                <a:lnTo>
                  <a:pt x="0" y="0"/>
                </a:lnTo>
                <a:close/>
              </a:path>
            </a:pathLst>
          </a:custGeom>
          <a:blipFill>
            <a:blip r:embed="rId2">
              <a:extLst>
                <a:ext uri="{96DAC541-7B7A-43D3-8B79-37D633B846F1}">
                  <asvg:svgBlip xmlns="" xmlns:asvg="http://schemas.microsoft.com/office/drawing/2016/SVG/main" r:embed="rId3"/>
                </a:ext>
              </a:extLst>
            </a:blip>
            <a:srcRect/>
            <a:stretch>
              <a:fillRect r="-100000"/>
            </a:stretch>
          </a:blipFill>
        </p:spPr>
      </p:sp>
      <p:sp>
        <p:nvSpPr>
          <p:cNvPr id="7" name="Freeform 7"/>
          <p:cNvSpPr/>
          <p:nvPr/>
        </p:nvSpPr>
        <p:spPr>
          <a:xfrm>
            <a:off x="11972506" y="3472772"/>
            <a:ext cx="6515278" cy="6515252"/>
          </a:xfrm>
          <a:custGeom>
            <a:avLst/>
            <a:gdLst/>
            <a:ahLst/>
            <a:cxnLst/>
            <a:rect l="l" t="t" r="r" b="b"/>
            <a:pathLst>
              <a:path w="6515278" h="6515252">
                <a:moveTo>
                  <a:pt x="0" y="0"/>
                </a:moveTo>
                <a:lnTo>
                  <a:pt x="6515279" y="0"/>
                </a:lnTo>
                <a:lnTo>
                  <a:pt x="6515279" y="6515252"/>
                </a:lnTo>
                <a:lnTo>
                  <a:pt x="0" y="651525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5230145" y="6967169"/>
            <a:ext cx="3057855" cy="3434131"/>
          </a:xfrm>
          <a:custGeom>
            <a:avLst/>
            <a:gdLst/>
            <a:ahLst/>
            <a:cxnLst/>
            <a:rect l="l" t="t" r="r" b="b"/>
            <a:pathLst>
              <a:path w="6265355" h="6265355">
                <a:moveTo>
                  <a:pt x="0" y="0"/>
                </a:moveTo>
                <a:lnTo>
                  <a:pt x="6265356" y="0"/>
                </a:lnTo>
                <a:lnTo>
                  <a:pt x="6265356" y="6265355"/>
                </a:lnTo>
                <a:lnTo>
                  <a:pt x="0" y="6265355"/>
                </a:lnTo>
                <a:lnTo>
                  <a:pt x="0" y="0"/>
                </a:lnTo>
                <a:close/>
              </a:path>
            </a:pathLst>
          </a:custGeom>
          <a:blipFill>
            <a:blip r:embed="rId8">
              <a:extLst>
                <a:ext uri="{96DAC541-7B7A-43D3-8B79-37D633B846F1}">
                  <asvg:svgBlip xmlns="" xmlns:asvg="http://schemas.microsoft.com/office/drawing/2016/SVG/main" r:embed="rId9"/>
                </a:ext>
              </a:extLst>
            </a:blip>
            <a:srcRect/>
            <a:stretch>
              <a:fillRect r="-104894" b="-82444"/>
            </a:stretch>
          </a:blipFill>
        </p:spPr>
      </p:sp>
      <p:sp>
        <p:nvSpPr>
          <p:cNvPr id="9" name="Freeform 9"/>
          <p:cNvSpPr/>
          <p:nvPr/>
        </p:nvSpPr>
        <p:spPr>
          <a:xfrm>
            <a:off x="42884" y="37839"/>
            <a:ext cx="1834515" cy="2622438"/>
          </a:xfrm>
          <a:custGeom>
            <a:avLst/>
            <a:gdLst/>
            <a:ahLst/>
            <a:cxnLst/>
            <a:rect l="l" t="t" r="r" b="b"/>
            <a:pathLst>
              <a:path w="1834515" h="2622438">
                <a:moveTo>
                  <a:pt x="0" y="0"/>
                </a:moveTo>
                <a:lnTo>
                  <a:pt x="1834515" y="0"/>
                </a:lnTo>
                <a:lnTo>
                  <a:pt x="1834515" y="2622438"/>
                </a:lnTo>
                <a:lnTo>
                  <a:pt x="0" y="2622438"/>
                </a:lnTo>
                <a:lnTo>
                  <a:pt x="0" y="0"/>
                </a:lnTo>
                <a:close/>
              </a:path>
            </a:pathLst>
          </a:custGeom>
          <a:blipFill>
            <a:blip r:embed="rId2">
              <a:extLst>
                <a:ext uri="{96DAC541-7B7A-43D3-8B79-37D633B846F1}">
                  <asvg:svgBlip xmlns="" xmlns:asvg="http://schemas.microsoft.com/office/drawing/2016/SVG/main" r:embed="rId3"/>
                </a:ext>
              </a:extLst>
            </a:blip>
            <a:stretch>
              <a:fillRect l="-112214" t="-48453"/>
            </a:stretch>
          </a:blipFill>
        </p:spPr>
      </p:sp>
      <p:sp>
        <p:nvSpPr>
          <p:cNvPr id="10" name="Freeform 10"/>
          <p:cNvSpPr/>
          <p:nvPr/>
        </p:nvSpPr>
        <p:spPr>
          <a:xfrm>
            <a:off x="-69151" y="720346"/>
            <a:ext cx="4059105" cy="4059088"/>
          </a:xfrm>
          <a:custGeom>
            <a:avLst/>
            <a:gdLst/>
            <a:ahLst/>
            <a:cxnLst/>
            <a:rect l="l" t="t" r="r" b="b"/>
            <a:pathLst>
              <a:path w="4059105" h="4059088">
                <a:moveTo>
                  <a:pt x="0" y="0"/>
                </a:moveTo>
                <a:lnTo>
                  <a:pt x="4059104" y="0"/>
                </a:lnTo>
                <a:lnTo>
                  <a:pt x="4059104" y="4059089"/>
                </a:lnTo>
                <a:lnTo>
                  <a:pt x="0" y="4059089"/>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1" name="Freeform 11"/>
          <p:cNvSpPr/>
          <p:nvPr/>
        </p:nvSpPr>
        <p:spPr>
          <a:xfrm>
            <a:off x="42884" y="2866985"/>
            <a:ext cx="1929776" cy="3988361"/>
          </a:xfrm>
          <a:custGeom>
            <a:avLst/>
            <a:gdLst/>
            <a:ahLst/>
            <a:cxnLst/>
            <a:rect l="l" t="t" r="r" b="b"/>
            <a:pathLst>
              <a:path w="1929776" h="3988361">
                <a:moveTo>
                  <a:pt x="0" y="0"/>
                </a:moveTo>
                <a:lnTo>
                  <a:pt x="1929776" y="0"/>
                </a:lnTo>
                <a:lnTo>
                  <a:pt x="1929776" y="3988362"/>
                </a:lnTo>
                <a:lnTo>
                  <a:pt x="0" y="3988362"/>
                </a:lnTo>
                <a:lnTo>
                  <a:pt x="0" y="0"/>
                </a:lnTo>
                <a:close/>
              </a:path>
            </a:pathLst>
          </a:custGeom>
          <a:blipFill>
            <a:blip r:embed="rId8">
              <a:extLst>
                <a:ext uri="{96DAC541-7B7A-43D3-8B79-37D633B846F1}">
                  <asvg:svgBlip xmlns="" xmlns:asvg="http://schemas.microsoft.com/office/drawing/2016/SVG/main" r:embed="rId9"/>
                </a:ext>
              </a:extLst>
            </a:blip>
            <a:stretch>
              <a:fillRect l="-106674"/>
            </a:stretch>
          </a:blipFill>
        </p:spPr>
      </p:sp>
      <p:sp>
        <p:nvSpPr>
          <p:cNvPr id="18" name="TextBox 18"/>
          <p:cNvSpPr txBox="1"/>
          <p:nvPr/>
        </p:nvSpPr>
        <p:spPr>
          <a:xfrm>
            <a:off x="10359969" y="9551568"/>
            <a:ext cx="2744656" cy="564257"/>
          </a:xfrm>
          <a:prstGeom prst="rect">
            <a:avLst/>
          </a:prstGeom>
        </p:spPr>
        <p:txBody>
          <a:bodyPr wrap="square" lIns="0" tIns="0" rIns="0" bIns="0" rtlCol="0" anchor="t">
            <a:spAutoFit/>
          </a:bodyPr>
          <a:lstStyle/>
          <a:p>
            <a:pPr marL="0" marR="0" lvl="0" indent="0" algn="l" defTabSz="914400" rtl="0" eaLnBrk="1" fontAlgn="auto" latinLnBrk="0" hangingPunct="1">
              <a:lnSpc>
                <a:spcPts val="4429"/>
              </a:lnSpc>
              <a:spcBef>
                <a:spcPts val="0"/>
              </a:spcBef>
              <a:spcAft>
                <a:spcPts val="0"/>
              </a:spcAft>
              <a:buClrTx/>
              <a:buSzTx/>
              <a:buFontTx/>
              <a:buNone/>
              <a:tabLst/>
              <a:defRPr/>
            </a:pPr>
            <a:r>
              <a:rPr kumimoji="0" lang="en-US" sz="2800" b="0" i="0" u="none" strike="noStrike" kern="1200" cap="none" spc="44" normalizeH="0" baseline="0" noProof="0" dirty="0" err="1">
                <a:ln>
                  <a:noFill/>
                </a:ln>
                <a:solidFill>
                  <a:srgbClr val="FFFFFF"/>
                </a:solidFill>
                <a:effectLst/>
                <a:uLnTx/>
                <a:uFillTx/>
                <a:latin typeface="Calibri"/>
                <a:ea typeface="+mn-ea"/>
                <a:cs typeface="+mn-cs"/>
              </a:rPr>
              <a:t>zonguldakgeopark</a:t>
            </a:r>
            <a:endParaRPr kumimoji="0" lang="en-US" sz="2800" b="0" i="0" u="none" strike="noStrike" kern="1200" cap="none" spc="44" normalizeH="0" baseline="0" noProof="0" dirty="0">
              <a:ln>
                <a:noFill/>
              </a:ln>
              <a:solidFill>
                <a:srgbClr val="FFFFFF"/>
              </a:solidFill>
              <a:effectLst/>
              <a:uLnTx/>
              <a:uFillTx/>
              <a:latin typeface="Calibri"/>
              <a:ea typeface="+mn-ea"/>
              <a:cs typeface="+mn-cs"/>
            </a:endParaRPr>
          </a:p>
        </p:txBody>
      </p:sp>
      <p:sp>
        <p:nvSpPr>
          <p:cNvPr id="19" name="Freeform 19"/>
          <p:cNvSpPr/>
          <p:nvPr/>
        </p:nvSpPr>
        <p:spPr>
          <a:xfrm>
            <a:off x="9089687" y="9527832"/>
            <a:ext cx="1270282" cy="662425"/>
          </a:xfrm>
          <a:custGeom>
            <a:avLst/>
            <a:gdLst/>
            <a:ahLst/>
            <a:cxnLst/>
            <a:rect l="l" t="t" r="r" b="b"/>
            <a:pathLst>
              <a:path w="1270282" h="662425">
                <a:moveTo>
                  <a:pt x="0" y="0"/>
                </a:moveTo>
                <a:lnTo>
                  <a:pt x="1270282" y="0"/>
                </a:lnTo>
                <a:lnTo>
                  <a:pt x="1270282" y="662425"/>
                </a:lnTo>
                <a:lnTo>
                  <a:pt x="0" y="662425"/>
                </a:lnTo>
                <a:lnTo>
                  <a:pt x="0" y="0"/>
                </a:lnTo>
                <a:close/>
              </a:path>
            </a:pathLst>
          </a:custGeom>
          <a:blipFill>
            <a:blip r:embed="rId10">
              <a:extLst>
                <a:ext uri="{96DAC541-7B7A-43D3-8B79-37D633B846F1}">
                  <asvg:svgBlip xmlns="" xmlns:asvg="http://schemas.microsoft.com/office/drawing/2016/SVG/main" r:embed="rId13"/>
                </a:ext>
              </a:extLst>
            </a:blip>
            <a:stretch>
              <a:fillRect l="-120421"/>
            </a:stretch>
          </a:blipFill>
        </p:spPr>
      </p:sp>
      <p:sp>
        <p:nvSpPr>
          <p:cNvPr id="20" name="Freeform 20"/>
          <p:cNvSpPr/>
          <p:nvPr/>
        </p:nvSpPr>
        <p:spPr>
          <a:xfrm>
            <a:off x="8554694" y="9601972"/>
            <a:ext cx="514144" cy="514144"/>
          </a:xfrm>
          <a:custGeom>
            <a:avLst/>
            <a:gdLst/>
            <a:ahLst/>
            <a:cxnLst/>
            <a:rect l="l" t="t" r="r" b="b"/>
            <a:pathLst>
              <a:path w="514144" h="514144">
                <a:moveTo>
                  <a:pt x="0" y="0"/>
                </a:moveTo>
                <a:lnTo>
                  <a:pt x="514144" y="0"/>
                </a:lnTo>
                <a:lnTo>
                  <a:pt x="514144" y="514144"/>
                </a:lnTo>
                <a:lnTo>
                  <a:pt x="0" y="514144"/>
                </a:lnTo>
                <a:lnTo>
                  <a:pt x="0" y="0"/>
                </a:lnTo>
                <a:close/>
              </a:path>
            </a:pathLst>
          </a:custGeom>
          <a:blipFill>
            <a:blip r:embed="rId14"/>
            <a:stretch>
              <a:fillRect/>
            </a:stretch>
          </a:blipFill>
        </p:spPr>
      </p:sp>
      <p:sp>
        <p:nvSpPr>
          <p:cNvPr id="21" name="Freeform 21"/>
          <p:cNvSpPr/>
          <p:nvPr/>
        </p:nvSpPr>
        <p:spPr>
          <a:xfrm>
            <a:off x="7597222" y="9527832"/>
            <a:ext cx="1047261" cy="662425"/>
          </a:xfrm>
          <a:custGeom>
            <a:avLst/>
            <a:gdLst/>
            <a:ahLst/>
            <a:cxnLst/>
            <a:rect l="l" t="t" r="r" b="b"/>
            <a:pathLst>
              <a:path w="1047261" h="662425">
                <a:moveTo>
                  <a:pt x="0" y="0"/>
                </a:moveTo>
                <a:lnTo>
                  <a:pt x="1047261" y="0"/>
                </a:lnTo>
                <a:lnTo>
                  <a:pt x="1047261" y="662425"/>
                </a:lnTo>
                <a:lnTo>
                  <a:pt x="0" y="662425"/>
                </a:lnTo>
                <a:lnTo>
                  <a:pt x="0" y="0"/>
                </a:lnTo>
                <a:close/>
              </a:path>
            </a:pathLst>
          </a:custGeom>
          <a:blipFill>
            <a:blip r:embed="rId10">
              <a:extLst>
                <a:ext uri="{96DAC541-7B7A-43D3-8B79-37D633B846F1}">
                  <asvg:svgBlip xmlns="" xmlns:asvg="http://schemas.microsoft.com/office/drawing/2016/SVG/main" r:embed="rId13"/>
                </a:ext>
              </a:extLst>
            </a:blip>
            <a:stretch>
              <a:fillRect r="-167362"/>
            </a:stretch>
          </a:blipFill>
        </p:spPr>
      </p:sp>
      <p:grpSp>
        <p:nvGrpSpPr>
          <p:cNvPr id="22" name="Group 22"/>
          <p:cNvGrpSpPr/>
          <p:nvPr/>
        </p:nvGrpSpPr>
        <p:grpSpPr>
          <a:xfrm>
            <a:off x="1764884" y="5039313"/>
            <a:ext cx="10427115" cy="2821711"/>
            <a:chOff x="0" y="0"/>
            <a:chExt cx="4154270" cy="534894"/>
          </a:xfrm>
        </p:grpSpPr>
        <p:sp>
          <p:nvSpPr>
            <p:cNvPr id="23" name="Freeform 23"/>
            <p:cNvSpPr/>
            <p:nvPr/>
          </p:nvSpPr>
          <p:spPr>
            <a:xfrm>
              <a:off x="0" y="0"/>
              <a:ext cx="4154270" cy="534894"/>
            </a:xfrm>
            <a:custGeom>
              <a:avLst/>
              <a:gdLst/>
              <a:ahLst/>
              <a:cxnLst/>
              <a:rect l="l" t="t" r="r" b="b"/>
              <a:pathLst>
                <a:path w="4154270" h="534894">
                  <a:moveTo>
                    <a:pt x="26383" y="0"/>
                  </a:moveTo>
                  <a:lnTo>
                    <a:pt x="4127887" y="0"/>
                  </a:lnTo>
                  <a:cubicBezTo>
                    <a:pt x="4134884" y="0"/>
                    <a:pt x="4141595" y="2780"/>
                    <a:pt x="4146543" y="7727"/>
                  </a:cubicBezTo>
                  <a:cubicBezTo>
                    <a:pt x="4151490" y="12675"/>
                    <a:pt x="4154270" y="19386"/>
                    <a:pt x="4154270" y="26383"/>
                  </a:cubicBezTo>
                  <a:lnTo>
                    <a:pt x="4154270" y="508511"/>
                  </a:lnTo>
                  <a:cubicBezTo>
                    <a:pt x="4154270" y="515508"/>
                    <a:pt x="4151490" y="522219"/>
                    <a:pt x="4146543" y="527166"/>
                  </a:cubicBezTo>
                  <a:cubicBezTo>
                    <a:pt x="4141595" y="532114"/>
                    <a:pt x="4134884" y="534894"/>
                    <a:pt x="4127887" y="534894"/>
                  </a:cubicBezTo>
                  <a:lnTo>
                    <a:pt x="26383" y="534894"/>
                  </a:lnTo>
                  <a:cubicBezTo>
                    <a:pt x="19386" y="534894"/>
                    <a:pt x="12675" y="532114"/>
                    <a:pt x="7727" y="527166"/>
                  </a:cubicBezTo>
                  <a:cubicBezTo>
                    <a:pt x="2780" y="522219"/>
                    <a:pt x="0" y="515508"/>
                    <a:pt x="0" y="508511"/>
                  </a:cubicBezTo>
                  <a:lnTo>
                    <a:pt x="0" y="26383"/>
                  </a:lnTo>
                  <a:cubicBezTo>
                    <a:pt x="0" y="19386"/>
                    <a:pt x="2780" y="12675"/>
                    <a:pt x="7727" y="7727"/>
                  </a:cubicBezTo>
                  <a:cubicBezTo>
                    <a:pt x="12675" y="2780"/>
                    <a:pt x="19386" y="0"/>
                    <a:pt x="26383" y="0"/>
                  </a:cubicBezTo>
                  <a:close/>
                </a:path>
              </a:pathLst>
            </a:custGeom>
            <a:solidFill>
              <a:srgbClr val="3F4555"/>
            </a:solidFill>
            <a:ln cap="rnd">
              <a:noFill/>
              <a:prstDash val="solid"/>
              <a:round/>
            </a:ln>
          </p:spPr>
        </p:sp>
        <p:sp>
          <p:nvSpPr>
            <p:cNvPr id="24" name="TextBox 24"/>
            <p:cNvSpPr txBox="1"/>
            <p:nvPr/>
          </p:nvSpPr>
          <p:spPr>
            <a:xfrm>
              <a:off x="0" y="-57150"/>
              <a:ext cx="4154270" cy="592044"/>
            </a:xfrm>
            <a:prstGeom prst="rect">
              <a:avLst/>
            </a:prstGeom>
          </p:spPr>
          <p:txBody>
            <a:bodyPr lIns="50800" tIns="50800" rIns="50800" bIns="50800" rtlCol="0" anchor="ctr"/>
            <a:lstStyle/>
            <a:p>
              <a:pPr marL="0" marR="0" lvl="0" indent="0" algn="ctr" defTabSz="914400" rtl="0" eaLnBrk="1" fontAlgn="auto" latinLnBrk="0" hangingPunct="1">
                <a:lnSpc>
                  <a:spcPts val="361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5"/>
          <p:cNvSpPr txBox="1"/>
          <p:nvPr/>
        </p:nvSpPr>
        <p:spPr>
          <a:xfrm>
            <a:off x="1764884" y="5080917"/>
            <a:ext cx="9927010" cy="2704368"/>
          </a:xfrm>
          <a:prstGeom prst="rect">
            <a:avLst/>
          </a:prstGeom>
        </p:spPr>
        <p:txBody>
          <a:bodyPr wrap="square" lIns="0" tIns="0" rIns="0" bIns="0" rtlCol="0" anchor="t">
            <a:spAutoFit/>
          </a:bodyPr>
          <a:lstStyle/>
          <a:p>
            <a:pPr marL="0" marR="0" lvl="0" indent="0" algn="ctr" defTabSz="914400" rtl="0" eaLnBrk="1" fontAlgn="auto" latinLnBrk="0" hangingPunct="1">
              <a:lnSpc>
                <a:spcPts val="6905"/>
              </a:lnSpc>
              <a:spcBef>
                <a:spcPct val="0"/>
              </a:spcBef>
              <a:spcAft>
                <a:spcPts val="0"/>
              </a:spcAft>
              <a:buClrTx/>
              <a:buSzTx/>
              <a:buFontTx/>
              <a:buNone/>
              <a:tabLst/>
              <a:defRPr/>
            </a:pPr>
            <a:r>
              <a:rPr kumimoji="0" lang="en-US" sz="4800" b="0" i="0" u="none" strike="noStrike" kern="1200" cap="none" spc="-49" normalizeH="0" baseline="0" noProof="0" dirty="0" smtClean="0">
                <a:ln>
                  <a:noFill/>
                </a:ln>
                <a:solidFill>
                  <a:srgbClr val="FFFFFF"/>
                </a:solidFill>
                <a:effectLst/>
                <a:uLnTx/>
                <a:uFillTx/>
                <a:latin typeface="Calibri"/>
                <a:ea typeface="+mn-ea"/>
                <a:cs typeface="+mn-cs"/>
              </a:rPr>
              <a:t>ULUSAL ZONGULDAK KÖMÜR JEOPARKI</a:t>
            </a:r>
            <a:r>
              <a:rPr kumimoji="0" lang="tr-TR" sz="4800" b="0" i="0" u="none" strike="noStrike" kern="1200" cap="none" spc="-49" normalizeH="0" baseline="0" noProof="0" dirty="0" smtClean="0">
                <a:ln>
                  <a:noFill/>
                </a:ln>
                <a:solidFill>
                  <a:srgbClr val="FFFFFF"/>
                </a:solidFill>
                <a:effectLst/>
                <a:uLnTx/>
                <a:uFillTx/>
                <a:latin typeface="Calibri"/>
                <a:ea typeface="+mn-ea"/>
                <a:cs typeface="+mn-cs"/>
              </a:rPr>
              <a:t> </a:t>
            </a:r>
            <a:r>
              <a:rPr kumimoji="0" lang="en-US" sz="4800" b="0" i="0" u="none" strike="noStrike" kern="1200" cap="none" spc="0" normalizeH="0" baseline="0" noProof="0" dirty="0" err="1">
                <a:ln>
                  <a:noFill/>
                </a:ln>
                <a:solidFill>
                  <a:srgbClr val="FEFEFE"/>
                </a:solidFill>
                <a:effectLst/>
                <a:uLnTx/>
                <a:uFillTx/>
                <a:latin typeface="Calibri"/>
                <a:ea typeface="+mn-ea"/>
                <a:cs typeface="+mn-cs"/>
              </a:rPr>
              <a:t>Aylık</a:t>
            </a:r>
            <a:r>
              <a:rPr kumimoji="0" lang="en-US" sz="4800" b="0" i="0" u="none" strike="noStrike" kern="1200" cap="none" spc="0" normalizeH="0" baseline="0" noProof="0" dirty="0">
                <a:ln>
                  <a:noFill/>
                </a:ln>
                <a:solidFill>
                  <a:srgbClr val="FEFEFE"/>
                </a:solidFill>
                <a:effectLst/>
                <a:uLnTx/>
                <a:uFillTx/>
                <a:latin typeface="Calibri"/>
                <a:ea typeface="+mn-ea"/>
                <a:cs typeface="+mn-cs"/>
              </a:rPr>
              <a:t> </a:t>
            </a:r>
            <a:r>
              <a:rPr kumimoji="0" lang="en-US" sz="4800" b="0" i="0" u="none" strike="noStrike" kern="1200" cap="none" spc="0" normalizeH="0" baseline="0" noProof="0" dirty="0" err="1">
                <a:ln>
                  <a:noFill/>
                </a:ln>
                <a:solidFill>
                  <a:srgbClr val="FEFEFE"/>
                </a:solidFill>
                <a:effectLst/>
                <a:uLnTx/>
                <a:uFillTx/>
                <a:latin typeface="Calibri"/>
                <a:ea typeface="+mn-ea"/>
                <a:cs typeface="+mn-cs"/>
              </a:rPr>
              <a:t>Faaliyet</a:t>
            </a:r>
            <a:r>
              <a:rPr kumimoji="0" lang="en-US" sz="4800" b="0" i="0" u="none" strike="noStrike" kern="1200" cap="none" spc="0" normalizeH="0" baseline="0" noProof="0" dirty="0">
                <a:ln>
                  <a:noFill/>
                </a:ln>
                <a:solidFill>
                  <a:srgbClr val="FEFEFE"/>
                </a:solidFill>
                <a:effectLst/>
                <a:uLnTx/>
                <a:uFillTx/>
                <a:latin typeface="Calibri"/>
                <a:ea typeface="+mn-ea"/>
                <a:cs typeface="+mn-cs"/>
              </a:rPr>
              <a:t> </a:t>
            </a:r>
            <a:r>
              <a:rPr kumimoji="0" lang="en-US" sz="4800" b="0" i="0" u="none" strike="noStrike" kern="1200" cap="none" spc="0" normalizeH="0" baseline="0" noProof="0" dirty="0" err="1" smtClean="0">
                <a:ln>
                  <a:noFill/>
                </a:ln>
                <a:solidFill>
                  <a:srgbClr val="FEFEFE"/>
                </a:solidFill>
                <a:effectLst/>
                <a:uLnTx/>
                <a:uFillTx/>
                <a:latin typeface="Calibri"/>
                <a:ea typeface="+mn-ea"/>
                <a:cs typeface="+mn-cs"/>
              </a:rPr>
              <a:t>Raporu</a:t>
            </a:r>
            <a:r>
              <a:rPr kumimoji="0" lang="tr-TR" sz="4800" b="0" i="0" u="none" strike="noStrike" kern="1200" cap="none" spc="0" normalizeH="0" baseline="0" noProof="0" dirty="0" smtClean="0">
                <a:ln>
                  <a:noFill/>
                </a:ln>
                <a:solidFill>
                  <a:srgbClr val="FEFEFE"/>
                </a:solidFill>
                <a:effectLst/>
                <a:uLnTx/>
                <a:uFillTx/>
                <a:latin typeface="Calibri"/>
                <a:ea typeface="+mn-ea"/>
                <a:cs typeface="+mn-cs"/>
              </a:rPr>
              <a:t> </a:t>
            </a:r>
          </a:p>
          <a:p>
            <a:pPr marL="0" marR="0" lvl="0" indent="0" algn="ctr" defTabSz="914400" rtl="0" eaLnBrk="1" fontAlgn="auto" latinLnBrk="0" hangingPunct="1">
              <a:lnSpc>
                <a:spcPts val="6905"/>
              </a:lnSpc>
              <a:spcBef>
                <a:spcPct val="0"/>
              </a:spcBef>
              <a:spcAft>
                <a:spcPts val="0"/>
              </a:spcAft>
              <a:buClrTx/>
              <a:buSzTx/>
              <a:buFontTx/>
              <a:buNone/>
              <a:tabLst/>
              <a:defRPr/>
            </a:pPr>
            <a:r>
              <a:rPr lang="tr-TR" sz="4800" noProof="0" dirty="0" smtClean="0">
                <a:solidFill>
                  <a:srgbClr val="FEFEFE"/>
                </a:solidFill>
                <a:latin typeface="Calibri"/>
              </a:rPr>
              <a:t>01</a:t>
            </a:r>
            <a:r>
              <a:rPr kumimoji="0" lang="tr-TR" sz="4800" b="0" i="0" u="none" strike="noStrike" kern="1200" cap="none" spc="0" normalizeH="0" baseline="0" noProof="0" dirty="0" smtClean="0">
                <a:ln>
                  <a:noFill/>
                </a:ln>
                <a:solidFill>
                  <a:srgbClr val="FEFEFE"/>
                </a:solidFill>
                <a:effectLst/>
                <a:uLnTx/>
                <a:uFillTx/>
                <a:latin typeface="Calibri"/>
                <a:ea typeface="+mn-ea"/>
                <a:cs typeface="+mn-cs"/>
              </a:rPr>
              <a:t>.12.2024 </a:t>
            </a:r>
            <a:r>
              <a:rPr kumimoji="0" lang="tr-TR" sz="4800" b="0" i="0" u="none" strike="noStrike" kern="1200" cap="none" spc="0" normalizeH="0" baseline="0" noProof="0" dirty="0">
                <a:ln>
                  <a:noFill/>
                </a:ln>
                <a:solidFill>
                  <a:srgbClr val="FEFEFE"/>
                </a:solidFill>
                <a:effectLst/>
                <a:uLnTx/>
                <a:uFillTx/>
                <a:latin typeface="Calibri"/>
                <a:ea typeface="+mn-ea"/>
                <a:cs typeface="+mn-cs"/>
              </a:rPr>
              <a:t>–</a:t>
            </a:r>
            <a:r>
              <a:rPr kumimoji="0" lang="tr-TR" sz="4800" b="0" i="0" u="none" strike="noStrike" kern="1200" cap="none" spc="0" normalizeH="0" baseline="0" noProof="0" dirty="0" smtClean="0">
                <a:ln>
                  <a:noFill/>
                </a:ln>
                <a:solidFill>
                  <a:srgbClr val="FEFEFE"/>
                </a:solidFill>
                <a:effectLst/>
                <a:uLnTx/>
                <a:uFillTx/>
                <a:latin typeface="Calibri"/>
                <a:ea typeface="+mn-ea"/>
                <a:cs typeface="+mn-cs"/>
              </a:rPr>
              <a:t>31.12.2024</a:t>
            </a:r>
            <a:endParaRPr kumimoji="0" lang="en-US" sz="4800" b="0" i="0" u="none" strike="noStrike" kern="1200" cap="none" spc="0" normalizeH="0" baseline="0" noProof="0" dirty="0">
              <a:ln>
                <a:noFill/>
              </a:ln>
              <a:solidFill>
                <a:srgbClr val="FEFEFE"/>
              </a:solidFill>
              <a:effectLst/>
              <a:uLnTx/>
              <a:uFillTx/>
              <a:latin typeface="Calibri"/>
              <a:ea typeface="+mn-ea"/>
              <a:cs typeface="+mn-cs"/>
            </a:endParaRPr>
          </a:p>
        </p:txBody>
      </p:sp>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61861" y="1287196"/>
            <a:ext cx="3691940" cy="1743649"/>
          </a:xfrm>
          <a:prstGeom prst="rect">
            <a:avLst/>
          </a:prstGeom>
        </p:spPr>
      </p:pic>
      <p:pic>
        <p:nvPicPr>
          <p:cNvPr id="29" name="Resim 2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42542" y="1287196"/>
            <a:ext cx="2352055" cy="1885235"/>
          </a:xfrm>
          <a:prstGeom prst="rect">
            <a:avLst/>
          </a:prstGeom>
        </p:spPr>
      </p:pic>
    </p:spTree>
    <p:extLst>
      <p:ext uri="{BB962C8B-B14F-4D97-AF65-F5344CB8AC3E}">
        <p14:creationId xmlns:p14="http://schemas.microsoft.com/office/powerpoint/2010/main" val="1488785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6A9D72"/>
        </a:solidFill>
        <a:effectLst/>
      </p:bgPr>
    </p:bg>
    <p:spTree>
      <p:nvGrpSpPr>
        <p:cNvPr id="1" name=""/>
        <p:cNvGrpSpPr/>
        <p:nvPr/>
      </p:nvGrpSpPr>
      <p:grpSpPr>
        <a:xfrm>
          <a:off x="0" y="0"/>
          <a:ext cx="0" cy="0"/>
          <a:chOff x="0" y="0"/>
          <a:chExt cx="0" cy="0"/>
        </a:xfrm>
      </p:grpSpPr>
      <p:grpSp>
        <p:nvGrpSpPr>
          <p:cNvPr id="10" name="Group 10"/>
          <p:cNvGrpSpPr/>
          <p:nvPr/>
        </p:nvGrpSpPr>
        <p:grpSpPr>
          <a:xfrm>
            <a:off x="0" y="9284157"/>
            <a:ext cx="18288000" cy="1028700"/>
            <a:chOff x="0" y="0"/>
            <a:chExt cx="3703986" cy="232655"/>
          </a:xfrm>
        </p:grpSpPr>
        <p:sp>
          <p:nvSpPr>
            <p:cNvPr id="11"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p:spPr>
        </p:sp>
        <p:sp>
          <p:nvSpPr>
            <p:cNvPr id="12"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15" name="TextBox 15"/>
          <p:cNvSpPr txBox="1"/>
          <p:nvPr/>
        </p:nvSpPr>
        <p:spPr>
          <a:xfrm rot="7630503">
            <a:off x="14581667" y="10332316"/>
            <a:ext cx="6233878" cy="8824587"/>
          </a:xfrm>
          <a:prstGeom prst="rect">
            <a:avLst/>
          </a:prstGeom>
        </p:spPr>
        <p:txBody>
          <a:bodyPr lIns="50800" tIns="50800" rIns="50800" bIns="50800" rtlCol="0" anchor="ctr"/>
          <a:lstStyle/>
          <a:p>
            <a:pPr algn="ctr">
              <a:lnSpc>
                <a:spcPts val="3080"/>
              </a:lnSpc>
            </a:pPr>
            <a:endParaRPr/>
          </a:p>
        </p:txBody>
      </p:sp>
      <p:grpSp>
        <p:nvGrpSpPr>
          <p:cNvPr id="16" name="Group 16"/>
          <p:cNvGrpSpPr/>
          <p:nvPr/>
        </p:nvGrpSpPr>
        <p:grpSpPr>
          <a:xfrm>
            <a:off x="0" y="9127574"/>
            <a:ext cx="18288000" cy="359409"/>
            <a:chOff x="0" y="0"/>
            <a:chExt cx="2907550" cy="27671"/>
          </a:xfrm>
        </p:grpSpPr>
        <p:sp>
          <p:nvSpPr>
            <p:cNvPr id="17" name="Freeform 17"/>
            <p:cNvSpPr/>
            <p:nvPr/>
          </p:nvSpPr>
          <p:spPr>
            <a:xfrm>
              <a:off x="0" y="0"/>
              <a:ext cx="2907550" cy="27671"/>
            </a:xfrm>
            <a:custGeom>
              <a:avLst/>
              <a:gdLst/>
              <a:ahLst/>
              <a:cxnLst/>
              <a:rect l="l" t="t" r="r" b="b"/>
              <a:pathLst>
                <a:path w="2907550" h="27671">
                  <a:moveTo>
                    <a:pt x="2823" y="0"/>
                  </a:moveTo>
                  <a:lnTo>
                    <a:pt x="2904727" y="0"/>
                  </a:lnTo>
                  <a:cubicBezTo>
                    <a:pt x="2905476" y="0"/>
                    <a:pt x="2906194" y="297"/>
                    <a:pt x="2906724" y="827"/>
                  </a:cubicBezTo>
                  <a:cubicBezTo>
                    <a:pt x="2907253" y="1356"/>
                    <a:pt x="2907550" y="2074"/>
                    <a:pt x="2907550" y="2823"/>
                  </a:cubicBezTo>
                  <a:lnTo>
                    <a:pt x="2907550" y="24847"/>
                  </a:lnTo>
                  <a:cubicBezTo>
                    <a:pt x="2907550" y="25596"/>
                    <a:pt x="2907253" y="26314"/>
                    <a:pt x="2906724" y="26844"/>
                  </a:cubicBezTo>
                  <a:cubicBezTo>
                    <a:pt x="2906194" y="27373"/>
                    <a:pt x="2905476" y="27671"/>
                    <a:pt x="2904727" y="27671"/>
                  </a:cubicBezTo>
                  <a:lnTo>
                    <a:pt x="2823" y="27671"/>
                  </a:lnTo>
                  <a:cubicBezTo>
                    <a:pt x="2074" y="27671"/>
                    <a:pt x="1356" y="27373"/>
                    <a:pt x="827" y="26844"/>
                  </a:cubicBezTo>
                  <a:cubicBezTo>
                    <a:pt x="297" y="26314"/>
                    <a:pt x="0" y="25596"/>
                    <a:pt x="0" y="24847"/>
                  </a:cubicBezTo>
                  <a:lnTo>
                    <a:pt x="0" y="2823"/>
                  </a:lnTo>
                  <a:cubicBezTo>
                    <a:pt x="0" y="2074"/>
                    <a:pt x="297" y="1356"/>
                    <a:pt x="827" y="827"/>
                  </a:cubicBezTo>
                  <a:cubicBezTo>
                    <a:pt x="1356" y="297"/>
                    <a:pt x="2074" y="0"/>
                    <a:pt x="2823" y="0"/>
                  </a:cubicBezTo>
                  <a:close/>
                </a:path>
              </a:pathLst>
            </a:custGeom>
            <a:solidFill>
              <a:srgbClr val="6A9D72"/>
            </a:solidFill>
            <a:ln cap="sq">
              <a:noFill/>
              <a:prstDash val="solid"/>
              <a:miter/>
            </a:ln>
          </p:spPr>
        </p:sp>
        <p:sp>
          <p:nvSpPr>
            <p:cNvPr id="18" name="TextBox 18"/>
            <p:cNvSpPr txBox="1"/>
            <p:nvPr/>
          </p:nvSpPr>
          <p:spPr>
            <a:xfrm>
              <a:off x="0" y="-38100"/>
              <a:ext cx="2907550" cy="65771"/>
            </a:xfrm>
            <a:prstGeom prst="rect">
              <a:avLst/>
            </a:prstGeom>
          </p:spPr>
          <p:txBody>
            <a:bodyPr lIns="50800" tIns="50800" rIns="50800" bIns="50800" rtlCol="0" anchor="ctr"/>
            <a:lstStyle/>
            <a:p>
              <a:pPr algn="ctr">
                <a:lnSpc>
                  <a:spcPts val="3080"/>
                </a:lnSpc>
              </a:pPr>
              <a:endParaRPr/>
            </a:p>
          </p:txBody>
        </p:sp>
      </p:grpSp>
      <p:sp>
        <p:nvSpPr>
          <p:cNvPr id="20" name="TextBox 20"/>
          <p:cNvSpPr txBox="1"/>
          <p:nvPr/>
        </p:nvSpPr>
        <p:spPr>
          <a:xfrm>
            <a:off x="13768057" y="9608713"/>
            <a:ext cx="4254644" cy="517962"/>
          </a:xfrm>
          <a:prstGeom prst="rect">
            <a:avLst/>
          </a:prstGeom>
        </p:spPr>
        <p:txBody>
          <a:bodyPr wrap="square" lIns="0" tIns="0" rIns="0" bIns="0" rtlCol="0" anchor="t">
            <a:spAutoFit/>
          </a:bodyPr>
          <a:lstStyle/>
          <a:p>
            <a:pPr algn="l">
              <a:lnSpc>
                <a:spcPts val="4429"/>
              </a:lnSpc>
            </a:pPr>
            <a:r>
              <a:rPr lang="en-US" sz="2800" spc="44" dirty="0" err="1">
                <a:solidFill>
                  <a:srgbClr val="FFFFFF"/>
                </a:solidFill>
              </a:rPr>
              <a:t>zonguldakgeopark</a:t>
            </a:r>
            <a:endParaRPr lang="en-US" sz="3164" spc="44" dirty="0">
              <a:solidFill>
                <a:srgbClr val="FFFFFF"/>
              </a:solidFill>
            </a:endParaRPr>
          </a:p>
        </p:txBody>
      </p:sp>
      <p:sp>
        <p:nvSpPr>
          <p:cNvPr id="21" name="Freeform 21"/>
          <p:cNvSpPr/>
          <p:nvPr/>
        </p:nvSpPr>
        <p:spPr>
          <a:xfrm>
            <a:off x="12398639" y="9609599"/>
            <a:ext cx="1270282" cy="662425"/>
          </a:xfrm>
          <a:custGeom>
            <a:avLst/>
            <a:gdLst/>
            <a:ahLst/>
            <a:cxnLst/>
            <a:rect l="l" t="t" r="r" b="b"/>
            <a:pathLst>
              <a:path w="1270282" h="662425">
                <a:moveTo>
                  <a:pt x="0" y="0"/>
                </a:moveTo>
                <a:lnTo>
                  <a:pt x="1270281" y="0"/>
                </a:lnTo>
                <a:lnTo>
                  <a:pt x="1270281"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l="-120421"/>
            </a:stretch>
          </a:blipFill>
        </p:spPr>
      </p:sp>
      <p:sp>
        <p:nvSpPr>
          <p:cNvPr id="22" name="Freeform 22"/>
          <p:cNvSpPr/>
          <p:nvPr/>
        </p:nvSpPr>
        <p:spPr>
          <a:xfrm>
            <a:off x="11899119" y="9683739"/>
            <a:ext cx="514144" cy="514144"/>
          </a:xfrm>
          <a:custGeom>
            <a:avLst/>
            <a:gdLst/>
            <a:ahLst/>
            <a:cxnLst/>
            <a:rect l="l" t="t" r="r" b="b"/>
            <a:pathLst>
              <a:path w="514144" h="514144">
                <a:moveTo>
                  <a:pt x="0" y="0"/>
                </a:moveTo>
                <a:lnTo>
                  <a:pt x="514145" y="0"/>
                </a:lnTo>
                <a:lnTo>
                  <a:pt x="514145" y="514144"/>
                </a:lnTo>
                <a:lnTo>
                  <a:pt x="0" y="514144"/>
                </a:lnTo>
                <a:lnTo>
                  <a:pt x="0" y="0"/>
                </a:lnTo>
                <a:close/>
              </a:path>
            </a:pathLst>
          </a:custGeom>
          <a:blipFill>
            <a:blip r:embed="rId10"/>
            <a:stretch>
              <a:fillRect/>
            </a:stretch>
          </a:blipFill>
        </p:spPr>
      </p:sp>
      <p:sp>
        <p:nvSpPr>
          <p:cNvPr id="23" name="Freeform 23"/>
          <p:cNvSpPr/>
          <p:nvPr/>
        </p:nvSpPr>
        <p:spPr>
          <a:xfrm>
            <a:off x="10925574" y="9609599"/>
            <a:ext cx="1047261" cy="662425"/>
          </a:xfrm>
          <a:custGeom>
            <a:avLst/>
            <a:gdLst/>
            <a:ahLst/>
            <a:cxnLst/>
            <a:rect l="l" t="t" r="r" b="b"/>
            <a:pathLst>
              <a:path w="1047261" h="662425">
                <a:moveTo>
                  <a:pt x="0" y="0"/>
                </a:moveTo>
                <a:lnTo>
                  <a:pt x="1047260" y="0"/>
                </a:lnTo>
                <a:lnTo>
                  <a:pt x="1047260"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r="-167362"/>
            </a:stretch>
          </a:blipFill>
        </p:spPr>
      </p:sp>
      <p:grpSp>
        <p:nvGrpSpPr>
          <p:cNvPr id="25" name="Group 7"/>
          <p:cNvGrpSpPr/>
          <p:nvPr/>
        </p:nvGrpSpPr>
        <p:grpSpPr>
          <a:xfrm>
            <a:off x="188556" y="659856"/>
            <a:ext cx="10737018" cy="8426885"/>
            <a:chOff x="-154767" y="-57150"/>
            <a:chExt cx="2945602" cy="2235693"/>
          </a:xfrm>
        </p:grpSpPr>
        <p:sp>
          <p:nvSpPr>
            <p:cNvPr id="26" name="Freeform 8"/>
            <p:cNvSpPr/>
            <p:nvPr/>
          </p:nvSpPr>
          <p:spPr>
            <a:xfrm>
              <a:off x="-154767" y="159056"/>
              <a:ext cx="2945602" cy="2019487"/>
            </a:xfrm>
            <a:custGeom>
              <a:avLst/>
              <a:gdLst/>
              <a:ahLst/>
              <a:cxnLst/>
              <a:rect l="l" t="t" r="r" b="b"/>
              <a:pathLst>
                <a:path w="2478820" h="2163797">
                  <a:moveTo>
                    <a:pt x="27968" y="0"/>
                  </a:moveTo>
                  <a:lnTo>
                    <a:pt x="2450852" y="0"/>
                  </a:lnTo>
                  <a:cubicBezTo>
                    <a:pt x="2458270" y="0"/>
                    <a:pt x="2465383" y="2947"/>
                    <a:pt x="2470628" y="8192"/>
                  </a:cubicBezTo>
                  <a:cubicBezTo>
                    <a:pt x="2475873" y="13436"/>
                    <a:pt x="2478820" y="20550"/>
                    <a:pt x="2478820" y="27968"/>
                  </a:cubicBezTo>
                  <a:lnTo>
                    <a:pt x="2478820" y="2135830"/>
                  </a:lnTo>
                  <a:cubicBezTo>
                    <a:pt x="2478820" y="2143247"/>
                    <a:pt x="2475873" y="2150361"/>
                    <a:pt x="2470628" y="2155606"/>
                  </a:cubicBezTo>
                  <a:cubicBezTo>
                    <a:pt x="2465383" y="2160851"/>
                    <a:pt x="2458270" y="2163797"/>
                    <a:pt x="2450852" y="2163797"/>
                  </a:cubicBezTo>
                  <a:lnTo>
                    <a:pt x="27968" y="2163797"/>
                  </a:lnTo>
                  <a:cubicBezTo>
                    <a:pt x="20550" y="2163797"/>
                    <a:pt x="13436" y="2160851"/>
                    <a:pt x="8192" y="2155606"/>
                  </a:cubicBezTo>
                  <a:cubicBezTo>
                    <a:pt x="2947" y="2150361"/>
                    <a:pt x="0" y="2143247"/>
                    <a:pt x="0" y="2135830"/>
                  </a:cubicBezTo>
                  <a:lnTo>
                    <a:pt x="0" y="27968"/>
                  </a:lnTo>
                  <a:cubicBezTo>
                    <a:pt x="0" y="20550"/>
                    <a:pt x="2947" y="13436"/>
                    <a:pt x="8192" y="8192"/>
                  </a:cubicBezTo>
                  <a:cubicBezTo>
                    <a:pt x="13436" y="2947"/>
                    <a:pt x="20550" y="0"/>
                    <a:pt x="27968" y="0"/>
                  </a:cubicBezTo>
                  <a:close/>
                </a:path>
              </a:pathLst>
            </a:custGeom>
            <a:solidFill>
              <a:srgbClr val="6A9D72"/>
            </a:solidFill>
            <a:ln w="76200" cap="rnd">
              <a:solidFill>
                <a:srgbClr val="FEFEFE"/>
              </a:solidFill>
              <a:prstDash val="solid"/>
              <a:round/>
            </a:ln>
          </p:spPr>
          <p:txBody>
            <a:bodyPr/>
            <a:lstStyle/>
            <a:p>
              <a:r>
                <a:rPr lang="tr-TR" sz="2800" b="1" i="1" dirty="0" smtClean="0">
                  <a:solidFill>
                    <a:schemeClr val="bg1"/>
                  </a:solidFill>
                </a:rPr>
                <a:t> </a:t>
              </a:r>
              <a:r>
                <a:rPr lang="tr-TR" b="1" dirty="0" smtClean="0">
                  <a:solidFill>
                    <a:schemeClr val="bg1"/>
                  </a:solidFill>
                </a:rPr>
                <a:t>Tarih</a:t>
              </a:r>
              <a:endParaRPr lang="tr-TR" sz="2800" b="1" dirty="0">
                <a:solidFill>
                  <a:schemeClr val="bg1"/>
                </a:solidFill>
              </a:endParaRPr>
            </a:p>
          </p:txBody>
        </p:sp>
        <p:sp>
          <p:nvSpPr>
            <p:cNvPr id="27" name="TextBox 9"/>
            <p:cNvSpPr txBox="1"/>
            <p:nvPr/>
          </p:nvSpPr>
          <p:spPr>
            <a:xfrm>
              <a:off x="0" y="-57150"/>
              <a:ext cx="2478820" cy="2220947"/>
            </a:xfrm>
            <a:prstGeom prst="rect">
              <a:avLst/>
            </a:prstGeom>
          </p:spPr>
          <p:txBody>
            <a:bodyPr lIns="50800" tIns="50800" rIns="50800" bIns="50800" rtlCol="0" anchor="ctr"/>
            <a:lstStyle/>
            <a:p>
              <a:pPr algn="ctr">
                <a:lnSpc>
                  <a:spcPts val="3611"/>
                </a:lnSpc>
              </a:pPr>
              <a:endParaRPr dirty="0"/>
            </a:p>
          </p:txBody>
        </p:sp>
      </p:grpSp>
      <p:sp>
        <p:nvSpPr>
          <p:cNvPr id="28" name="AutoShape 11"/>
          <p:cNvSpPr/>
          <p:nvPr/>
        </p:nvSpPr>
        <p:spPr>
          <a:xfrm flipH="1" flipV="1">
            <a:off x="188556" y="1954837"/>
            <a:ext cx="10767498" cy="10563"/>
          </a:xfrm>
          <a:prstGeom prst="line">
            <a:avLst/>
          </a:prstGeom>
          <a:ln w="38100" cap="flat">
            <a:solidFill>
              <a:srgbClr val="FFFFFF"/>
            </a:solidFill>
            <a:prstDash val="solid"/>
            <a:headEnd type="none" w="sm" len="sm"/>
            <a:tailEnd type="none" w="sm" len="sm"/>
          </a:ln>
        </p:spPr>
      </p:sp>
      <p:sp>
        <p:nvSpPr>
          <p:cNvPr id="29" name="AutoShape 11"/>
          <p:cNvSpPr/>
          <p:nvPr/>
        </p:nvSpPr>
        <p:spPr>
          <a:xfrm flipH="1" flipV="1">
            <a:off x="219035" y="2494221"/>
            <a:ext cx="10706537" cy="0"/>
          </a:xfrm>
          <a:prstGeom prst="line">
            <a:avLst/>
          </a:prstGeom>
          <a:ln w="38100" cap="flat">
            <a:solidFill>
              <a:srgbClr val="FFFFFF"/>
            </a:solidFill>
            <a:prstDash val="solid"/>
            <a:headEnd type="none" w="sm" len="sm"/>
            <a:tailEnd type="none" w="sm" len="sm"/>
          </a:ln>
        </p:spPr>
      </p:sp>
      <p:sp>
        <p:nvSpPr>
          <p:cNvPr id="30" name="AutoShape 11"/>
          <p:cNvSpPr/>
          <p:nvPr/>
        </p:nvSpPr>
        <p:spPr>
          <a:xfrm flipH="1">
            <a:off x="188554" y="3012266"/>
            <a:ext cx="10737017" cy="0"/>
          </a:xfrm>
          <a:prstGeom prst="line">
            <a:avLst/>
          </a:prstGeom>
          <a:ln w="38100" cap="flat">
            <a:solidFill>
              <a:srgbClr val="FFFFFF"/>
            </a:solidFill>
            <a:prstDash val="solid"/>
            <a:headEnd type="none" w="sm" len="sm"/>
            <a:tailEnd type="none" w="sm" len="sm"/>
          </a:ln>
        </p:spPr>
      </p:sp>
      <p:sp>
        <p:nvSpPr>
          <p:cNvPr id="31" name="AutoShape 11"/>
          <p:cNvSpPr/>
          <p:nvPr/>
        </p:nvSpPr>
        <p:spPr>
          <a:xfrm rot="5400000" flipH="1" flipV="1">
            <a:off x="319411" y="2671674"/>
            <a:ext cx="2396998" cy="11966"/>
          </a:xfrm>
          <a:prstGeom prst="line">
            <a:avLst/>
          </a:prstGeom>
          <a:ln w="38100" cap="flat">
            <a:solidFill>
              <a:srgbClr val="FFFFFF"/>
            </a:solidFill>
            <a:prstDash val="solid"/>
            <a:headEnd type="none" w="sm" len="sm"/>
            <a:tailEnd type="none" w="sm" len="sm"/>
          </a:ln>
        </p:spPr>
      </p:sp>
      <p:sp>
        <p:nvSpPr>
          <p:cNvPr id="32" name="AutoShape 11"/>
          <p:cNvSpPr/>
          <p:nvPr/>
        </p:nvSpPr>
        <p:spPr>
          <a:xfrm flipH="1">
            <a:off x="143387" y="3870858"/>
            <a:ext cx="10737015" cy="0"/>
          </a:xfrm>
          <a:prstGeom prst="line">
            <a:avLst/>
          </a:prstGeom>
          <a:ln w="38100" cap="flat">
            <a:solidFill>
              <a:srgbClr val="FFFFFF"/>
            </a:solidFill>
            <a:prstDash val="solid"/>
            <a:headEnd type="none" w="sm" len="sm"/>
            <a:tailEnd type="none" w="sm" len="sm"/>
          </a:ln>
        </p:spPr>
      </p:sp>
      <p:sp>
        <p:nvSpPr>
          <p:cNvPr id="33" name="Dikdörtgen 32"/>
          <p:cNvSpPr/>
          <p:nvPr/>
        </p:nvSpPr>
        <p:spPr>
          <a:xfrm>
            <a:off x="241497" y="3121805"/>
            <a:ext cx="1285785" cy="369332"/>
          </a:xfrm>
          <a:prstGeom prst="rect">
            <a:avLst/>
          </a:prstGeom>
        </p:spPr>
        <p:txBody>
          <a:bodyPr wrap="square">
            <a:spAutoFit/>
          </a:bodyPr>
          <a:lstStyle/>
          <a:p>
            <a:r>
              <a:rPr lang="tr-TR" b="1" dirty="0">
                <a:solidFill>
                  <a:schemeClr val="bg1"/>
                </a:solidFill>
              </a:rPr>
              <a:t>İşbirliği</a:t>
            </a:r>
          </a:p>
        </p:txBody>
      </p:sp>
      <p:sp>
        <p:nvSpPr>
          <p:cNvPr id="34" name="Dikdörtgen 33"/>
          <p:cNvSpPr/>
          <p:nvPr/>
        </p:nvSpPr>
        <p:spPr>
          <a:xfrm>
            <a:off x="291582" y="1960225"/>
            <a:ext cx="860124" cy="369332"/>
          </a:xfrm>
          <a:prstGeom prst="rect">
            <a:avLst/>
          </a:prstGeom>
        </p:spPr>
        <p:txBody>
          <a:bodyPr wrap="square">
            <a:spAutoFit/>
          </a:bodyPr>
          <a:lstStyle/>
          <a:p>
            <a:r>
              <a:rPr lang="tr-TR" b="1" dirty="0">
                <a:solidFill>
                  <a:schemeClr val="bg1"/>
                </a:solidFill>
              </a:rPr>
              <a:t>Saat</a:t>
            </a:r>
          </a:p>
        </p:txBody>
      </p:sp>
      <p:sp>
        <p:nvSpPr>
          <p:cNvPr id="35" name="Dikdörtgen 34"/>
          <p:cNvSpPr/>
          <p:nvPr/>
        </p:nvSpPr>
        <p:spPr>
          <a:xfrm>
            <a:off x="333960" y="2489046"/>
            <a:ext cx="801676" cy="523220"/>
          </a:xfrm>
          <a:prstGeom prst="rect">
            <a:avLst/>
          </a:prstGeom>
        </p:spPr>
        <p:txBody>
          <a:bodyPr wrap="square">
            <a:spAutoFit/>
          </a:bodyPr>
          <a:lstStyle/>
          <a:p>
            <a:endParaRPr lang="tr-TR" sz="2800" b="1" i="1" dirty="0">
              <a:solidFill>
                <a:schemeClr val="bg1"/>
              </a:solidFill>
            </a:endParaRPr>
          </a:p>
        </p:txBody>
      </p:sp>
      <p:grpSp>
        <p:nvGrpSpPr>
          <p:cNvPr id="36" name="Group 10"/>
          <p:cNvGrpSpPr/>
          <p:nvPr/>
        </p:nvGrpSpPr>
        <p:grpSpPr>
          <a:xfrm>
            <a:off x="219036" y="268042"/>
            <a:ext cx="10737018" cy="1028700"/>
            <a:chOff x="0" y="0"/>
            <a:chExt cx="3703986" cy="232655"/>
          </a:xfrm>
          <a:effectLst>
            <a:outerShdw blurRad="50800" dist="38100" dir="2700000" algn="tl" rotWithShape="0">
              <a:prstClr val="black">
                <a:alpha val="40000"/>
              </a:prstClr>
            </a:outerShdw>
          </a:effectLst>
        </p:grpSpPr>
        <p:sp>
          <p:nvSpPr>
            <p:cNvPr id="37"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a:ln>
              <a:noFill/>
            </a:ln>
          </p:spPr>
        </p:sp>
        <p:sp>
          <p:nvSpPr>
            <p:cNvPr id="38"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39" name="Dikdörtgen 38"/>
          <p:cNvSpPr/>
          <p:nvPr/>
        </p:nvSpPr>
        <p:spPr>
          <a:xfrm>
            <a:off x="63609" y="252953"/>
            <a:ext cx="10956054" cy="1077218"/>
          </a:xfrm>
          <a:prstGeom prst="rect">
            <a:avLst/>
          </a:prstGeom>
        </p:spPr>
        <p:txBody>
          <a:bodyPr wrap="square">
            <a:spAutoFit/>
          </a:bodyPr>
          <a:lstStyle/>
          <a:p>
            <a:pPr algn="ctr" fontAlgn="base"/>
            <a:r>
              <a:rPr lang="tr-TR" sz="3200" b="1" dirty="0" smtClean="0">
                <a:solidFill>
                  <a:srgbClr val="FFFFFF"/>
                </a:solidFill>
              </a:rPr>
              <a:t>Kozlu </a:t>
            </a:r>
            <a:r>
              <a:rPr lang="tr-TR" sz="3200" b="1" dirty="0" err="1" smtClean="0">
                <a:solidFill>
                  <a:srgbClr val="FFFFFF"/>
                </a:solidFill>
              </a:rPr>
              <a:t>İnovasyon</a:t>
            </a:r>
            <a:r>
              <a:rPr lang="tr-TR" sz="3200" b="1" dirty="0" smtClean="0">
                <a:solidFill>
                  <a:srgbClr val="FFFFFF"/>
                </a:solidFill>
              </a:rPr>
              <a:t> ve Teknoloji Kasabası-Üzülmez Kültür, Sanat ve Turizm Mahallesi ile İlgili Toplantıya Katılım Sağlandı</a:t>
            </a:r>
            <a:endParaRPr lang="tr-TR" sz="3200" b="1" dirty="0">
              <a:solidFill>
                <a:srgbClr val="FFFFFF"/>
              </a:solidFill>
            </a:endParaRPr>
          </a:p>
        </p:txBody>
      </p:sp>
      <p:sp>
        <p:nvSpPr>
          <p:cNvPr id="13" name="Dikdörtgen 12"/>
          <p:cNvSpPr/>
          <p:nvPr/>
        </p:nvSpPr>
        <p:spPr>
          <a:xfrm>
            <a:off x="1550595" y="1535950"/>
            <a:ext cx="1295547" cy="451406"/>
          </a:xfrm>
          <a:prstGeom prst="rect">
            <a:avLst/>
          </a:prstGeom>
        </p:spPr>
        <p:txBody>
          <a:bodyPr wrap="none">
            <a:spAutoFit/>
          </a:bodyPr>
          <a:lstStyle/>
          <a:p>
            <a:pPr>
              <a:lnSpc>
                <a:spcPts val="3080"/>
              </a:lnSpc>
            </a:pPr>
            <a:r>
              <a:rPr lang="tr-TR" b="1" dirty="0" smtClean="0">
                <a:solidFill>
                  <a:schemeClr val="bg1"/>
                </a:solidFill>
              </a:rPr>
              <a:t>21.01.2025 </a:t>
            </a:r>
            <a:endParaRPr lang="en-US" b="1" dirty="0">
              <a:solidFill>
                <a:schemeClr val="bg1"/>
              </a:solidFill>
            </a:endParaRPr>
          </a:p>
        </p:txBody>
      </p:sp>
      <p:sp>
        <p:nvSpPr>
          <p:cNvPr id="14" name="Dikdörtgen 13"/>
          <p:cNvSpPr/>
          <p:nvPr/>
        </p:nvSpPr>
        <p:spPr>
          <a:xfrm>
            <a:off x="291111" y="2494647"/>
            <a:ext cx="483594" cy="369332"/>
          </a:xfrm>
          <a:prstGeom prst="rect">
            <a:avLst/>
          </a:prstGeom>
        </p:spPr>
        <p:txBody>
          <a:bodyPr wrap="none">
            <a:spAutoFit/>
          </a:bodyPr>
          <a:lstStyle/>
          <a:p>
            <a:r>
              <a:rPr lang="tr-TR" b="1" dirty="0">
                <a:solidFill>
                  <a:schemeClr val="bg1"/>
                </a:solidFill>
              </a:rPr>
              <a:t>Yer</a:t>
            </a:r>
          </a:p>
        </p:txBody>
      </p:sp>
      <p:sp>
        <p:nvSpPr>
          <p:cNvPr id="19" name="Dikdörtgen 18"/>
          <p:cNvSpPr/>
          <p:nvPr/>
        </p:nvSpPr>
        <p:spPr>
          <a:xfrm>
            <a:off x="1495857" y="1962008"/>
            <a:ext cx="266420" cy="489878"/>
          </a:xfrm>
          <a:prstGeom prst="rect">
            <a:avLst/>
          </a:prstGeom>
        </p:spPr>
        <p:txBody>
          <a:bodyPr wrap="none">
            <a:spAutoFit/>
          </a:bodyPr>
          <a:lstStyle/>
          <a:p>
            <a:pPr>
              <a:lnSpc>
                <a:spcPts val="3080"/>
              </a:lnSpc>
            </a:pPr>
            <a:r>
              <a:rPr lang="tr-TR" sz="2800" b="1" i="1" dirty="0">
                <a:solidFill>
                  <a:srgbClr val="FFFFFF"/>
                </a:solidFill>
              </a:rPr>
              <a:t> </a:t>
            </a:r>
            <a:endParaRPr lang="tr-TR" b="1" dirty="0">
              <a:solidFill>
                <a:schemeClr val="bg1"/>
              </a:solidFill>
            </a:endParaRPr>
          </a:p>
        </p:txBody>
      </p:sp>
      <p:sp>
        <p:nvSpPr>
          <p:cNvPr id="24" name="Dikdörtgen 23"/>
          <p:cNvSpPr/>
          <p:nvPr/>
        </p:nvSpPr>
        <p:spPr>
          <a:xfrm>
            <a:off x="1527282" y="2509311"/>
            <a:ext cx="4945649" cy="489878"/>
          </a:xfrm>
          <a:prstGeom prst="rect">
            <a:avLst/>
          </a:prstGeom>
        </p:spPr>
        <p:txBody>
          <a:bodyPr wrap="none">
            <a:spAutoFit/>
          </a:bodyPr>
          <a:lstStyle/>
          <a:p>
            <a:pPr>
              <a:lnSpc>
                <a:spcPts val="3080"/>
              </a:lnSpc>
            </a:pPr>
            <a:r>
              <a:rPr lang="tr-TR" b="1" dirty="0" smtClean="0">
                <a:solidFill>
                  <a:schemeClr val="bg1"/>
                </a:solidFill>
              </a:rPr>
              <a:t>Zonguldak Ticaret ve Sanayi Odası Toplantı Salonu</a:t>
            </a:r>
            <a:endParaRPr lang="en-US" b="1" dirty="0">
              <a:solidFill>
                <a:schemeClr val="bg1"/>
              </a:solidFill>
            </a:endParaRPr>
          </a:p>
        </p:txBody>
      </p:sp>
      <p:sp>
        <p:nvSpPr>
          <p:cNvPr id="42" name="Dikdörtgen 41"/>
          <p:cNvSpPr/>
          <p:nvPr/>
        </p:nvSpPr>
        <p:spPr>
          <a:xfrm>
            <a:off x="241497" y="4122242"/>
            <a:ext cx="10328354" cy="400110"/>
          </a:xfrm>
          <a:prstGeom prst="rect">
            <a:avLst/>
          </a:prstGeom>
        </p:spPr>
        <p:txBody>
          <a:bodyPr wrap="square">
            <a:spAutoFit/>
          </a:bodyPr>
          <a:lstStyle/>
          <a:p>
            <a:pPr algn="just" fontAlgn="base"/>
            <a:endParaRPr lang="tr-TR" sz="2000" b="1" i="1" dirty="0">
              <a:solidFill>
                <a:schemeClr val="bg1"/>
              </a:solidFill>
            </a:endParaRPr>
          </a:p>
        </p:txBody>
      </p:sp>
      <p:sp>
        <p:nvSpPr>
          <p:cNvPr id="5" name="Dikdörtgen 4"/>
          <p:cNvSpPr/>
          <p:nvPr/>
        </p:nvSpPr>
        <p:spPr>
          <a:xfrm>
            <a:off x="396973" y="4090700"/>
            <a:ext cx="10332069" cy="887422"/>
          </a:xfrm>
          <a:prstGeom prst="rect">
            <a:avLst/>
          </a:prstGeom>
        </p:spPr>
        <p:txBody>
          <a:bodyPr wrap="square">
            <a:spAutoFit/>
          </a:bodyPr>
          <a:lstStyle/>
          <a:p>
            <a:pPr>
              <a:lnSpc>
                <a:spcPts val="3080"/>
              </a:lnSpc>
            </a:pPr>
            <a:endParaRPr lang="en-US" sz="2000" b="1" i="1" dirty="0">
              <a:solidFill>
                <a:schemeClr val="bg1"/>
              </a:solidFill>
            </a:endParaRPr>
          </a:p>
          <a:p>
            <a:pPr>
              <a:lnSpc>
                <a:spcPts val="3080"/>
              </a:lnSpc>
            </a:pPr>
            <a:r>
              <a:rPr lang="tr-TR" sz="2000" b="1" i="1" dirty="0">
                <a:solidFill>
                  <a:schemeClr val="bg1"/>
                </a:solidFill>
              </a:rPr>
              <a:t> </a:t>
            </a:r>
            <a:endParaRPr lang="en-US" sz="2000" b="1" i="1" dirty="0">
              <a:solidFill>
                <a:schemeClr val="bg1"/>
              </a:solidFill>
            </a:endParaRPr>
          </a:p>
        </p:txBody>
      </p:sp>
      <p:sp>
        <p:nvSpPr>
          <p:cNvPr id="2" name="Dikdörtgen 1"/>
          <p:cNvSpPr/>
          <p:nvPr/>
        </p:nvSpPr>
        <p:spPr>
          <a:xfrm>
            <a:off x="1563875" y="2045144"/>
            <a:ext cx="1313180" cy="369332"/>
          </a:xfrm>
          <a:prstGeom prst="rect">
            <a:avLst/>
          </a:prstGeom>
        </p:spPr>
        <p:txBody>
          <a:bodyPr wrap="none">
            <a:spAutoFit/>
          </a:bodyPr>
          <a:lstStyle/>
          <a:p>
            <a:r>
              <a:rPr lang="tr-TR" b="1" dirty="0" smtClean="0">
                <a:solidFill>
                  <a:schemeClr val="bg1"/>
                </a:solidFill>
              </a:rPr>
              <a:t>14.00-17.00</a:t>
            </a:r>
            <a:endParaRPr lang="tr-TR" dirty="0"/>
          </a:p>
        </p:txBody>
      </p:sp>
      <p:sp>
        <p:nvSpPr>
          <p:cNvPr id="4" name="Dikdörtgen 3"/>
          <p:cNvSpPr/>
          <p:nvPr/>
        </p:nvSpPr>
        <p:spPr>
          <a:xfrm>
            <a:off x="556164" y="4112841"/>
            <a:ext cx="9654635" cy="3046988"/>
          </a:xfrm>
          <a:prstGeom prst="rect">
            <a:avLst/>
          </a:prstGeom>
        </p:spPr>
        <p:txBody>
          <a:bodyPr wrap="square">
            <a:spAutoFit/>
          </a:bodyPr>
          <a:lstStyle/>
          <a:p>
            <a:pPr algn="just" fontAlgn="base">
              <a:lnSpc>
                <a:spcPct val="150000"/>
              </a:lnSpc>
            </a:pPr>
            <a:r>
              <a:rPr lang="tr-TR" sz="2000" i="1" dirty="0" smtClean="0">
                <a:solidFill>
                  <a:schemeClr val="bg1"/>
                </a:solidFill>
              </a:rPr>
              <a:t> Zonguldak Ticaret ve Sanayi Odası Başkanlığında yapılan; Zonguldak'ın </a:t>
            </a:r>
            <a:r>
              <a:rPr lang="tr-TR" sz="2000" i="1" dirty="0">
                <a:solidFill>
                  <a:schemeClr val="bg1"/>
                </a:solidFill>
              </a:rPr>
              <a:t>sosyal ve ekonomik gelişimine katkı sağlayacak, ilimizdeki tarihi ve turistik değerleri koruyarak zenginleştirecek, şehrimizi tercih edilen bir kent olma yolunda ivmelendirebilecek </a:t>
            </a:r>
            <a:r>
              <a:rPr lang="tr-TR" sz="2000" i="1" dirty="0" smtClean="0">
                <a:solidFill>
                  <a:schemeClr val="bg1"/>
                </a:solidFill>
              </a:rPr>
              <a:t>'</a:t>
            </a:r>
            <a:r>
              <a:rPr lang="tr-TR" sz="2000" i="1" dirty="0">
                <a:solidFill>
                  <a:schemeClr val="bg1"/>
                </a:solidFill>
              </a:rPr>
              <a:t>'Kozlu </a:t>
            </a:r>
            <a:r>
              <a:rPr lang="tr-TR" sz="2000" i="1" dirty="0" err="1" smtClean="0">
                <a:solidFill>
                  <a:schemeClr val="bg1"/>
                </a:solidFill>
              </a:rPr>
              <a:t>İnovasyon</a:t>
            </a:r>
            <a:r>
              <a:rPr lang="tr-TR" sz="2000" i="1" dirty="0" smtClean="0">
                <a:solidFill>
                  <a:schemeClr val="bg1"/>
                </a:solidFill>
              </a:rPr>
              <a:t> </a:t>
            </a:r>
            <a:r>
              <a:rPr lang="tr-TR" sz="2000" i="1" dirty="0">
                <a:solidFill>
                  <a:schemeClr val="bg1"/>
                </a:solidFill>
              </a:rPr>
              <a:t>ve Teknoloji Kasabası </a:t>
            </a:r>
            <a:r>
              <a:rPr lang="tr-TR" sz="2000" i="1" dirty="0" smtClean="0">
                <a:solidFill>
                  <a:schemeClr val="bg1"/>
                </a:solidFill>
              </a:rPr>
              <a:t>ile  Üzülmez </a:t>
            </a:r>
            <a:r>
              <a:rPr lang="tr-TR" sz="2000" i="1" dirty="0">
                <a:solidFill>
                  <a:schemeClr val="bg1"/>
                </a:solidFill>
              </a:rPr>
              <a:t>Kültür, Sanat ve Turizm Mahallesi</a:t>
            </a:r>
            <a:r>
              <a:rPr lang="tr-TR" sz="2000" i="1" dirty="0" smtClean="0">
                <a:solidFill>
                  <a:schemeClr val="bg1"/>
                </a:solidFill>
              </a:rPr>
              <a:t>” </a:t>
            </a:r>
            <a:r>
              <a:rPr lang="tr-TR" sz="2000" i="1" dirty="0">
                <a:solidFill>
                  <a:schemeClr val="bg1"/>
                </a:solidFill>
              </a:rPr>
              <a:t>proje fikirleri </a:t>
            </a:r>
            <a:r>
              <a:rPr lang="tr-TR" sz="2000" i="1" dirty="0" smtClean="0">
                <a:solidFill>
                  <a:schemeClr val="bg1"/>
                </a:solidFill>
              </a:rPr>
              <a:t>ile ilgili toplantıya katılım sağlanmıştır. </a:t>
            </a:r>
            <a:endParaRPr lang="tr-TR" sz="2000" i="1" dirty="0">
              <a:solidFill>
                <a:schemeClr val="bg1"/>
              </a:solidFill>
            </a:endParaRPr>
          </a:p>
          <a:p>
            <a:pPr algn="just" fontAlgn="base">
              <a:lnSpc>
                <a:spcPct val="150000"/>
              </a:lnSpc>
            </a:pPr>
            <a:endParaRPr lang="tr-TR" sz="2800" i="1" dirty="0">
              <a:solidFill>
                <a:schemeClr val="bg1"/>
              </a:solidFill>
            </a:endParaRPr>
          </a:p>
        </p:txBody>
      </p:sp>
      <p:pic>
        <p:nvPicPr>
          <p:cNvPr id="3" name="Resim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95327" y="268042"/>
            <a:ext cx="7292673" cy="4852599"/>
          </a:xfrm>
          <a:prstGeom prst="rect">
            <a:avLst/>
          </a:prstGeom>
        </p:spPr>
      </p:pic>
      <p:pic>
        <p:nvPicPr>
          <p:cNvPr id="6" name="Resim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26237" y="5120641"/>
            <a:ext cx="7406932" cy="4294089"/>
          </a:xfrm>
          <a:prstGeom prst="rect">
            <a:avLst/>
          </a:prstGeom>
        </p:spPr>
      </p:pic>
    </p:spTree>
    <p:extLst>
      <p:ext uri="{BB962C8B-B14F-4D97-AF65-F5344CB8AC3E}">
        <p14:creationId xmlns:p14="http://schemas.microsoft.com/office/powerpoint/2010/main" val="31440986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6A9D72"/>
        </a:solidFill>
        <a:effectLst/>
      </p:bgPr>
    </p:bg>
    <p:spTree>
      <p:nvGrpSpPr>
        <p:cNvPr id="1" name=""/>
        <p:cNvGrpSpPr/>
        <p:nvPr/>
      </p:nvGrpSpPr>
      <p:grpSpPr>
        <a:xfrm>
          <a:off x="0" y="0"/>
          <a:ext cx="0" cy="0"/>
          <a:chOff x="0" y="0"/>
          <a:chExt cx="0" cy="0"/>
        </a:xfrm>
      </p:grpSpPr>
      <p:grpSp>
        <p:nvGrpSpPr>
          <p:cNvPr id="10" name="Group 10"/>
          <p:cNvGrpSpPr/>
          <p:nvPr/>
        </p:nvGrpSpPr>
        <p:grpSpPr>
          <a:xfrm>
            <a:off x="0" y="9284157"/>
            <a:ext cx="18288000" cy="1028700"/>
            <a:chOff x="0" y="0"/>
            <a:chExt cx="3703986" cy="232655"/>
          </a:xfrm>
        </p:grpSpPr>
        <p:sp>
          <p:nvSpPr>
            <p:cNvPr id="11"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p:spPr>
        </p:sp>
        <p:sp>
          <p:nvSpPr>
            <p:cNvPr id="12"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15" name="TextBox 15"/>
          <p:cNvSpPr txBox="1"/>
          <p:nvPr/>
        </p:nvSpPr>
        <p:spPr>
          <a:xfrm rot="7630503">
            <a:off x="14581667" y="10332316"/>
            <a:ext cx="6233878" cy="8824587"/>
          </a:xfrm>
          <a:prstGeom prst="rect">
            <a:avLst/>
          </a:prstGeom>
        </p:spPr>
        <p:txBody>
          <a:bodyPr lIns="50800" tIns="50800" rIns="50800" bIns="50800" rtlCol="0" anchor="ctr"/>
          <a:lstStyle/>
          <a:p>
            <a:pPr algn="ctr">
              <a:lnSpc>
                <a:spcPts val="3080"/>
              </a:lnSpc>
            </a:pPr>
            <a:endParaRPr/>
          </a:p>
        </p:txBody>
      </p:sp>
      <p:grpSp>
        <p:nvGrpSpPr>
          <p:cNvPr id="16" name="Group 16"/>
          <p:cNvGrpSpPr/>
          <p:nvPr/>
        </p:nvGrpSpPr>
        <p:grpSpPr>
          <a:xfrm>
            <a:off x="0" y="9127574"/>
            <a:ext cx="18288000" cy="359409"/>
            <a:chOff x="0" y="0"/>
            <a:chExt cx="2907550" cy="27671"/>
          </a:xfrm>
        </p:grpSpPr>
        <p:sp>
          <p:nvSpPr>
            <p:cNvPr id="17" name="Freeform 17"/>
            <p:cNvSpPr/>
            <p:nvPr/>
          </p:nvSpPr>
          <p:spPr>
            <a:xfrm>
              <a:off x="0" y="0"/>
              <a:ext cx="2907550" cy="27671"/>
            </a:xfrm>
            <a:custGeom>
              <a:avLst/>
              <a:gdLst/>
              <a:ahLst/>
              <a:cxnLst/>
              <a:rect l="l" t="t" r="r" b="b"/>
              <a:pathLst>
                <a:path w="2907550" h="27671">
                  <a:moveTo>
                    <a:pt x="2823" y="0"/>
                  </a:moveTo>
                  <a:lnTo>
                    <a:pt x="2904727" y="0"/>
                  </a:lnTo>
                  <a:cubicBezTo>
                    <a:pt x="2905476" y="0"/>
                    <a:pt x="2906194" y="297"/>
                    <a:pt x="2906724" y="827"/>
                  </a:cubicBezTo>
                  <a:cubicBezTo>
                    <a:pt x="2907253" y="1356"/>
                    <a:pt x="2907550" y="2074"/>
                    <a:pt x="2907550" y="2823"/>
                  </a:cubicBezTo>
                  <a:lnTo>
                    <a:pt x="2907550" y="24847"/>
                  </a:lnTo>
                  <a:cubicBezTo>
                    <a:pt x="2907550" y="25596"/>
                    <a:pt x="2907253" y="26314"/>
                    <a:pt x="2906724" y="26844"/>
                  </a:cubicBezTo>
                  <a:cubicBezTo>
                    <a:pt x="2906194" y="27373"/>
                    <a:pt x="2905476" y="27671"/>
                    <a:pt x="2904727" y="27671"/>
                  </a:cubicBezTo>
                  <a:lnTo>
                    <a:pt x="2823" y="27671"/>
                  </a:lnTo>
                  <a:cubicBezTo>
                    <a:pt x="2074" y="27671"/>
                    <a:pt x="1356" y="27373"/>
                    <a:pt x="827" y="26844"/>
                  </a:cubicBezTo>
                  <a:cubicBezTo>
                    <a:pt x="297" y="26314"/>
                    <a:pt x="0" y="25596"/>
                    <a:pt x="0" y="24847"/>
                  </a:cubicBezTo>
                  <a:lnTo>
                    <a:pt x="0" y="2823"/>
                  </a:lnTo>
                  <a:cubicBezTo>
                    <a:pt x="0" y="2074"/>
                    <a:pt x="297" y="1356"/>
                    <a:pt x="827" y="827"/>
                  </a:cubicBezTo>
                  <a:cubicBezTo>
                    <a:pt x="1356" y="297"/>
                    <a:pt x="2074" y="0"/>
                    <a:pt x="2823" y="0"/>
                  </a:cubicBezTo>
                  <a:close/>
                </a:path>
              </a:pathLst>
            </a:custGeom>
            <a:solidFill>
              <a:srgbClr val="6A9D72"/>
            </a:solidFill>
            <a:ln cap="sq">
              <a:noFill/>
              <a:prstDash val="solid"/>
              <a:miter/>
            </a:ln>
          </p:spPr>
        </p:sp>
        <p:sp>
          <p:nvSpPr>
            <p:cNvPr id="18" name="TextBox 18"/>
            <p:cNvSpPr txBox="1"/>
            <p:nvPr/>
          </p:nvSpPr>
          <p:spPr>
            <a:xfrm>
              <a:off x="0" y="-38100"/>
              <a:ext cx="2907550" cy="65771"/>
            </a:xfrm>
            <a:prstGeom prst="rect">
              <a:avLst/>
            </a:prstGeom>
          </p:spPr>
          <p:txBody>
            <a:bodyPr lIns="50800" tIns="50800" rIns="50800" bIns="50800" rtlCol="0" anchor="ctr"/>
            <a:lstStyle/>
            <a:p>
              <a:pPr algn="ctr">
                <a:lnSpc>
                  <a:spcPts val="3080"/>
                </a:lnSpc>
              </a:pPr>
              <a:endParaRPr/>
            </a:p>
          </p:txBody>
        </p:sp>
      </p:grpSp>
      <p:sp>
        <p:nvSpPr>
          <p:cNvPr id="20" name="TextBox 20"/>
          <p:cNvSpPr txBox="1"/>
          <p:nvPr/>
        </p:nvSpPr>
        <p:spPr>
          <a:xfrm>
            <a:off x="13768057" y="9608713"/>
            <a:ext cx="4254644" cy="517962"/>
          </a:xfrm>
          <a:prstGeom prst="rect">
            <a:avLst/>
          </a:prstGeom>
        </p:spPr>
        <p:txBody>
          <a:bodyPr wrap="square" lIns="0" tIns="0" rIns="0" bIns="0" rtlCol="0" anchor="t">
            <a:spAutoFit/>
          </a:bodyPr>
          <a:lstStyle/>
          <a:p>
            <a:pPr algn="l">
              <a:lnSpc>
                <a:spcPts val="4429"/>
              </a:lnSpc>
            </a:pPr>
            <a:r>
              <a:rPr lang="en-US" sz="2800" spc="44" dirty="0" err="1">
                <a:solidFill>
                  <a:srgbClr val="FFFFFF"/>
                </a:solidFill>
              </a:rPr>
              <a:t>zonguldakgeopark</a:t>
            </a:r>
            <a:endParaRPr lang="en-US" sz="3164" spc="44" dirty="0">
              <a:solidFill>
                <a:srgbClr val="FFFFFF"/>
              </a:solidFill>
            </a:endParaRPr>
          </a:p>
        </p:txBody>
      </p:sp>
      <p:sp>
        <p:nvSpPr>
          <p:cNvPr id="21" name="Freeform 21"/>
          <p:cNvSpPr/>
          <p:nvPr/>
        </p:nvSpPr>
        <p:spPr>
          <a:xfrm>
            <a:off x="12398639" y="9609599"/>
            <a:ext cx="1270282" cy="662425"/>
          </a:xfrm>
          <a:custGeom>
            <a:avLst/>
            <a:gdLst/>
            <a:ahLst/>
            <a:cxnLst/>
            <a:rect l="l" t="t" r="r" b="b"/>
            <a:pathLst>
              <a:path w="1270282" h="662425">
                <a:moveTo>
                  <a:pt x="0" y="0"/>
                </a:moveTo>
                <a:lnTo>
                  <a:pt x="1270281" y="0"/>
                </a:lnTo>
                <a:lnTo>
                  <a:pt x="1270281"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l="-120421"/>
            </a:stretch>
          </a:blipFill>
        </p:spPr>
      </p:sp>
      <p:sp>
        <p:nvSpPr>
          <p:cNvPr id="22" name="Freeform 22"/>
          <p:cNvSpPr/>
          <p:nvPr/>
        </p:nvSpPr>
        <p:spPr>
          <a:xfrm>
            <a:off x="11899119" y="9683739"/>
            <a:ext cx="514144" cy="514144"/>
          </a:xfrm>
          <a:custGeom>
            <a:avLst/>
            <a:gdLst/>
            <a:ahLst/>
            <a:cxnLst/>
            <a:rect l="l" t="t" r="r" b="b"/>
            <a:pathLst>
              <a:path w="514144" h="514144">
                <a:moveTo>
                  <a:pt x="0" y="0"/>
                </a:moveTo>
                <a:lnTo>
                  <a:pt x="514145" y="0"/>
                </a:lnTo>
                <a:lnTo>
                  <a:pt x="514145" y="514144"/>
                </a:lnTo>
                <a:lnTo>
                  <a:pt x="0" y="514144"/>
                </a:lnTo>
                <a:lnTo>
                  <a:pt x="0" y="0"/>
                </a:lnTo>
                <a:close/>
              </a:path>
            </a:pathLst>
          </a:custGeom>
          <a:blipFill>
            <a:blip r:embed="rId10"/>
            <a:stretch>
              <a:fillRect/>
            </a:stretch>
          </a:blipFill>
        </p:spPr>
      </p:sp>
      <p:sp>
        <p:nvSpPr>
          <p:cNvPr id="23" name="Freeform 23"/>
          <p:cNvSpPr/>
          <p:nvPr/>
        </p:nvSpPr>
        <p:spPr>
          <a:xfrm>
            <a:off x="10925574" y="9609599"/>
            <a:ext cx="1047261" cy="662425"/>
          </a:xfrm>
          <a:custGeom>
            <a:avLst/>
            <a:gdLst/>
            <a:ahLst/>
            <a:cxnLst/>
            <a:rect l="l" t="t" r="r" b="b"/>
            <a:pathLst>
              <a:path w="1047261" h="662425">
                <a:moveTo>
                  <a:pt x="0" y="0"/>
                </a:moveTo>
                <a:lnTo>
                  <a:pt x="1047260" y="0"/>
                </a:lnTo>
                <a:lnTo>
                  <a:pt x="1047260"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r="-167362"/>
            </a:stretch>
          </a:blipFill>
        </p:spPr>
      </p:sp>
      <p:grpSp>
        <p:nvGrpSpPr>
          <p:cNvPr id="25" name="Group 7"/>
          <p:cNvGrpSpPr/>
          <p:nvPr/>
        </p:nvGrpSpPr>
        <p:grpSpPr>
          <a:xfrm>
            <a:off x="188556" y="659856"/>
            <a:ext cx="10737018" cy="8426885"/>
            <a:chOff x="-154767" y="-57150"/>
            <a:chExt cx="2945602" cy="2235693"/>
          </a:xfrm>
        </p:grpSpPr>
        <p:sp>
          <p:nvSpPr>
            <p:cNvPr id="26" name="Freeform 8"/>
            <p:cNvSpPr/>
            <p:nvPr/>
          </p:nvSpPr>
          <p:spPr>
            <a:xfrm>
              <a:off x="-154767" y="159056"/>
              <a:ext cx="2945602" cy="2019487"/>
            </a:xfrm>
            <a:custGeom>
              <a:avLst/>
              <a:gdLst/>
              <a:ahLst/>
              <a:cxnLst/>
              <a:rect l="l" t="t" r="r" b="b"/>
              <a:pathLst>
                <a:path w="2478820" h="2163797">
                  <a:moveTo>
                    <a:pt x="27968" y="0"/>
                  </a:moveTo>
                  <a:lnTo>
                    <a:pt x="2450852" y="0"/>
                  </a:lnTo>
                  <a:cubicBezTo>
                    <a:pt x="2458270" y="0"/>
                    <a:pt x="2465383" y="2947"/>
                    <a:pt x="2470628" y="8192"/>
                  </a:cubicBezTo>
                  <a:cubicBezTo>
                    <a:pt x="2475873" y="13436"/>
                    <a:pt x="2478820" y="20550"/>
                    <a:pt x="2478820" y="27968"/>
                  </a:cubicBezTo>
                  <a:lnTo>
                    <a:pt x="2478820" y="2135830"/>
                  </a:lnTo>
                  <a:cubicBezTo>
                    <a:pt x="2478820" y="2143247"/>
                    <a:pt x="2475873" y="2150361"/>
                    <a:pt x="2470628" y="2155606"/>
                  </a:cubicBezTo>
                  <a:cubicBezTo>
                    <a:pt x="2465383" y="2160851"/>
                    <a:pt x="2458270" y="2163797"/>
                    <a:pt x="2450852" y="2163797"/>
                  </a:cubicBezTo>
                  <a:lnTo>
                    <a:pt x="27968" y="2163797"/>
                  </a:lnTo>
                  <a:cubicBezTo>
                    <a:pt x="20550" y="2163797"/>
                    <a:pt x="13436" y="2160851"/>
                    <a:pt x="8192" y="2155606"/>
                  </a:cubicBezTo>
                  <a:cubicBezTo>
                    <a:pt x="2947" y="2150361"/>
                    <a:pt x="0" y="2143247"/>
                    <a:pt x="0" y="2135830"/>
                  </a:cubicBezTo>
                  <a:lnTo>
                    <a:pt x="0" y="27968"/>
                  </a:lnTo>
                  <a:cubicBezTo>
                    <a:pt x="0" y="20550"/>
                    <a:pt x="2947" y="13436"/>
                    <a:pt x="8192" y="8192"/>
                  </a:cubicBezTo>
                  <a:cubicBezTo>
                    <a:pt x="13436" y="2947"/>
                    <a:pt x="20550" y="0"/>
                    <a:pt x="27968" y="0"/>
                  </a:cubicBezTo>
                  <a:close/>
                </a:path>
              </a:pathLst>
            </a:custGeom>
            <a:solidFill>
              <a:srgbClr val="6A9D72"/>
            </a:solidFill>
            <a:ln w="76200" cap="rnd">
              <a:solidFill>
                <a:srgbClr val="FEFEFE"/>
              </a:solidFill>
              <a:prstDash val="solid"/>
              <a:round/>
            </a:ln>
          </p:spPr>
          <p:txBody>
            <a:bodyPr/>
            <a:lstStyle/>
            <a:p>
              <a:r>
                <a:rPr lang="tr-TR" sz="2800" b="1" i="1" dirty="0" smtClean="0">
                  <a:solidFill>
                    <a:schemeClr val="bg1"/>
                  </a:solidFill>
                </a:rPr>
                <a:t> </a:t>
              </a:r>
              <a:r>
                <a:rPr lang="tr-TR" b="1" dirty="0" smtClean="0">
                  <a:solidFill>
                    <a:schemeClr val="bg1"/>
                  </a:solidFill>
                </a:rPr>
                <a:t>Tarih</a:t>
              </a:r>
              <a:endParaRPr lang="tr-TR" sz="2800" b="1" dirty="0">
                <a:solidFill>
                  <a:schemeClr val="bg1"/>
                </a:solidFill>
              </a:endParaRPr>
            </a:p>
          </p:txBody>
        </p:sp>
        <p:sp>
          <p:nvSpPr>
            <p:cNvPr id="27" name="TextBox 9"/>
            <p:cNvSpPr txBox="1"/>
            <p:nvPr/>
          </p:nvSpPr>
          <p:spPr>
            <a:xfrm>
              <a:off x="0" y="-57150"/>
              <a:ext cx="2478820" cy="2220947"/>
            </a:xfrm>
            <a:prstGeom prst="rect">
              <a:avLst/>
            </a:prstGeom>
          </p:spPr>
          <p:txBody>
            <a:bodyPr lIns="50800" tIns="50800" rIns="50800" bIns="50800" rtlCol="0" anchor="ctr"/>
            <a:lstStyle/>
            <a:p>
              <a:pPr algn="ctr">
                <a:lnSpc>
                  <a:spcPts val="3611"/>
                </a:lnSpc>
              </a:pPr>
              <a:endParaRPr dirty="0"/>
            </a:p>
          </p:txBody>
        </p:sp>
      </p:grpSp>
      <p:sp>
        <p:nvSpPr>
          <p:cNvPr id="28" name="AutoShape 11"/>
          <p:cNvSpPr/>
          <p:nvPr/>
        </p:nvSpPr>
        <p:spPr>
          <a:xfrm flipH="1" flipV="1">
            <a:off x="188556" y="1954837"/>
            <a:ext cx="10767498" cy="10563"/>
          </a:xfrm>
          <a:prstGeom prst="line">
            <a:avLst/>
          </a:prstGeom>
          <a:ln w="38100" cap="flat">
            <a:solidFill>
              <a:srgbClr val="FFFFFF"/>
            </a:solidFill>
            <a:prstDash val="solid"/>
            <a:headEnd type="none" w="sm" len="sm"/>
            <a:tailEnd type="none" w="sm" len="sm"/>
          </a:ln>
        </p:spPr>
      </p:sp>
      <p:sp>
        <p:nvSpPr>
          <p:cNvPr id="29" name="AutoShape 11"/>
          <p:cNvSpPr/>
          <p:nvPr/>
        </p:nvSpPr>
        <p:spPr>
          <a:xfrm flipH="1" flipV="1">
            <a:off x="219035" y="2494221"/>
            <a:ext cx="10706537" cy="0"/>
          </a:xfrm>
          <a:prstGeom prst="line">
            <a:avLst/>
          </a:prstGeom>
          <a:ln w="38100" cap="flat">
            <a:solidFill>
              <a:srgbClr val="FFFFFF"/>
            </a:solidFill>
            <a:prstDash val="solid"/>
            <a:headEnd type="none" w="sm" len="sm"/>
            <a:tailEnd type="none" w="sm" len="sm"/>
          </a:ln>
        </p:spPr>
      </p:sp>
      <p:sp>
        <p:nvSpPr>
          <p:cNvPr id="30" name="AutoShape 11"/>
          <p:cNvSpPr/>
          <p:nvPr/>
        </p:nvSpPr>
        <p:spPr>
          <a:xfrm flipH="1">
            <a:off x="188554" y="3012266"/>
            <a:ext cx="10737017" cy="0"/>
          </a:xfrm>
          <a:prstGeom prst="line">
            <a:avLst/>
          </a:prstGeom>
          <a:ln w="38100" cap="flat">
            <a:solidFill>
              <a:srgbClr val="FFFFFF"/>
            </a:solidFill>
            <a:prstDash val="solid"/>
            <a:headEnd type="none" w="sm" len="sm"/>
            <a:tailEnd type="none" w="sm" len="sm"/>
          </a:ln>
        </p:spPr>
      </p:sp>
      <p:sp>
        <p:nvSpPr>
          <p:cNvPr id="31" name="AutoShape 11"/>
          <p:cNvSpPr/>
          <p:nvPr/>
        </p:nvSpPr>
        <p:spPr>
          <a:xfrm rot="5400000" flipH="1" flipV="1">
            <a:off x="319411" y="2671674"/>
            <a:ext cx="2396998" cy="11966"/>
          </a:xfrm>
          <a:prstGeom prst="line">
            <a:avLst/>
          </a:prstGeom>
          <a:ln w="38100" cap="flat">
            <a:solidFill>
              <a:srgbClr val="FFFFFF"/>
            </a:solidFill>
            <a:prstDash val="solid"/>
            <a:headEnd type="none" w="sm" len="sm"/>
            <a:tailEnd type="none" w="sm" len="sm"/>
          </a:ln>
        </p:spPr>
      </p:sp>
      <p:sp>
        <p:nvSpPr>
          <p:cNvPr id="32" name="AutoShape 11"/>
          <p:cNvSpPr/>
          <p:nvPr/>
        </p:nvSpPr>
        <p:spPr>
          <a:xfrm flipH="1">
            <a:off x="143387" y="3870858"/>
            <a:ext cx="10737015" cy="0"/>
          </a:xfrm>
          <a:prstGeom prst="line">
            <a:avLst/>
          </a:prstGeom>
          <a:ln w="38100" cap="flat">
            <a:solidFill>
              <a:srgbClr val="FFFFFF"/>
            </a:solidFill>
            <a:prstDash val="solid"/>
            <a:headEnd type="none" w="sm" len="sm"/>
            <a:tailEnd type="none" w="sm" len="sm"/>
          </a:ln>
        </p:spPr>
      </p:sp>
      <p:sp>
        <p:nvSpPr>
          <p:cNvPr id="33" name="Dikdörtgen 32"/>
          <p:cNvSpPr/>
          <p:nvPr/>
        </p:nvSpPr>
        <p:spPr>
          <a:xfrm>
            <a:off x="241497" y="3121805"/>
            <a:ext cx="1285785" cy="369332"/>
          </a:xfrm>
          <a:prstGeom prst="rect">
            <a:avLst/>
          </a:prstGeom>
        </p:spPr>
        <p:txBody>
          <a:bodyPr wrap="square">
            <a:spAutoFit/>
          </a:bodyPr>
          <a:lstStyle/>
          <a:p>
            <a:r>
              <a:rPr lang="tr-TR" b="1" dirty="0">
                <a:solidFill>
                  <a:schemeClr val="bg1"/>
                </a:solidFill>
              </a:rPr>
              <a:t>İşbirliği</a:t>
            </a:r>
          </a:p>
        </p:txBody>
      </p:sp>
      <p:sp>
        <p:nvSpPr>
          <p:cNvPr id="34" name="Dikdörtgen 33"/>
          <p:cNvSpPr/>
          <p:nvPr/>
        </p:nvSpPr>
        <p:spPr>
          <a:xfrm>
            <a:off x="291582" y="1960225"/>
            <a:ext cx="860124" cy="369332"/>
          </a:xfrm>
          <a:prstGeom prst="rect">
            <a:avLst/>
          </a:prstGeom>
        </p:spPr>
        <p:txBody>
          <a:bodyPr wrap="square">
            <a:spAutoFit/>
          </a:bodyPr>
          <a:lstStyle/>
          <a:p>
            <a:r>
              <a:rPr lang="tr-TR" b="1" dirty="0">
                <a:solidFill>
                  <a:schemeClr val="bg1"/>
                </a:solidFill>
              </a:rPr>
              <a:t>Saat</a:t>
            </a:r>
          </a:p>
        </p:txBody>
      </p:sp>
      <p:sp>
        <p:nvSpPr>
          <p:cNvPr id="35" name="Dikdörtgen 34"/>
          <p:cNvSpPr/>
          <p:nvPr/>
        </p:nvSpPr>
        <p:spPr>
          <a:xfrm>
            <a:off x="333960" y="2489046"/>
            <a:ext cx="801676" cy="523220"/>
          </a:xfrm>
          <a:prstGeom prst="rect">
            <a:avLst/>
          </a:prstGeom>
        </p:spPr>
        <p:txBody>
          <a:bodyPr wrap="square">
            <a:spAutoFit/>
          </a:bodyPr>
          <a:lstStyle/>
          <a:p>
            <a:endParaRPr lang="tr-TR" sz="2800" b="1" i="1" dirty="0">
              <a:solidFill>
                <a:schemeClr val="bg1"/>
              </a:solidFill>
            </a:endParaRPr>
          </a:p>
        </p:txBody>
      </p:sp>
      <p:grpSp>
        <p:nvGrpSpPr>
          <p:cNvPr id="36" name="Group 10"/>
          <p:cNvGrpSpPr/>
          <p:nvPr/>
        </p:nvGrpSpPr>
        <p:grpSpPr>
          <a:xfrm>
            <a:off x="219036" y="268042"/>
            <a:ext cx="10737018" cy="1028700"/>
            <a:chOff x="0" y="0"/>
            <a:chExt cx="3703986" cy="232655"/>
          </a:xfrm>
          <a:effectLst>
            <a:outerShdw blurRad="50800" dist="38100" dir="2700000" algn="tl" rotWithShape="0">
              <a:prstClr val="black">
                <a:alpha val="40000"/>
              </a:prstClr>
            </a:outerShdw>
          </a:effectLst>
        </p:grpSpPr>
        <p:sp>
          <p:nvSpPr>
            <p:cNvPr id="37"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a:ln>
              <a:noFill/>
            </a:ln>
          </p:spPr>
        </p:sp>
        <p:sp>
          <p:nvSpPr>
            <p:cNvPr id="38"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39" name="Dikdörtgen 38"/>
          <p:cNvSpPr/>
          <p:nvPr/>
        </p:nvSpPr>
        <p:spPr>
          <a:xfrm>
            <a:off x="-54657" y="233410"/>
            <a:ext cx="10876276" cy="1077218"/>
          </a:xfrm>
          <a:prstGeom prst="rect">
            <a:avLst/>
          </a:prstGeom>
        </p:spPr>
        <p:txBody>
          <a:bodyPr wrap="square">
            <a:spAutoFit/>
          </a:bodyPr>
          <a:lstStyle/>
          <a:p>
            <a:pPr algn="ctr" fontAlgn="base"/>
            <a:r>
              <a:rPr lang="tr-TR" sz="3200" b="1" dirty="0" smtClean="0">
                <a:solidFill>
                  <a:srgbClr val="FFFFFF"/>
                </a:solidFill>
              </a:rPr>
              <a:t>2003-2008 Yılları Arasında Zonguldak Valisi Olarak Görev Yapmış Sn. Yavuz Erkmen’e </a:t>
            </a:r>
            <a:r>
              <a:rPr lang="tr-TR" sz="3200" b="1" dirty="0" err="1" smtClean="0">
                <a:solidFill>
                  <a:srgbClr val="FFFFFF"/>
                </a:solidFill>
              </a:rPr>
              <a:t>Gökgöl</a:t>
            </a:r>
            <a:r>
              <a:rPr lang="tr-TR" sz="3200" b="1" dirty="0" smtClean="0">
                <a:solidFill>
                  <a:srgbClr val="FFFFFF"/>
                </a:solidFill>
              </a:rPr>
              <a:t> Mağarası Gezdirildi</a:t>
            </a:r>
            <a:endParaRPr lang="tr-TR" sz="3200" b="1" dirty="0">
              <a:solidFill>
                <a:srgbClr val="FFFFFF"/>
              </a:solidFill>
            </a:endParaRPr>
          </a:p>
        </p:txBody>
      </p:sp>
      <p:sp>
        <p:nvSpPr>
          <p:cNvPr id="13" name="Dikdörtgen 12"/>
          <p:cNvSpPr/>
          <p:nvPr/>
        </p:nvSpPr>
        <p:spPr>
          <a:xfrm>
            <a:off x="1550595" y="1535950"/>
            <a:ext cx="1295547" cy="451406"/>
          </a:xfrm>
          <a:prstGeom prst="rect">
            <a:avLst/>
          </a:prstGeom>
        </p:spPr>
        <p:txBody>
          <a:bodyPr wrap="none">
            <a:spAutoFit/>
          </a:bodyPr>
          <a:lstStyle/>
          <a:p>
            <a:pPr>
              <a:lnSpc>
                <a:spcPts val="3080"/>
              </a:lnSpc>
            </a:pPr>
            <a:r>
              <a:rPr lang="tr-TR" b="1" dirty="0" smtClean="0">
                <a:solidFill>
                  <a:schemeClr val="bg1"/>
                </a:solidFill>
              </a:rPr>
              <a:t>25.01.2025 </a:t>
            </a:r>
            <a:endParaRPr lang="en-US" b="1" dirty="0">
              <a:solidFill>
                <a:schemeClr val="bg1"/>
              </a:solidFill>
            </a:endParaRPr>
          </a:p>
        </p:txBody>
      </p:sp>
      <p:sp>
        <p:nvSpPr>
          <p:cNvPr id="14" name="Dikdörtgen 13"/>
          <p:cNvSpPr/>
          <p:nvPr/>
        </p:nvSpPr>
        <p:spPr>
          <a:xfrm>
            <a:off x="291111" y="2494647"/>
            <a:ext cx="483594" cy="369332"/>
          </a:xfrm>
          <a:prstGeom prst="rect">
            <a:avLst/>
          </a:prstGeom>
        </p:spPr>
        <p:txBody>
          <a:bodyPr wrap="none">
            <a:spAutoFit/>
          </a:bodyPr>
          <a:lstStyle/>
          <a:p>
            <a:r>
              <a:rPr lang="tr-TR" b="1" dirty="0">
                <a:solidFill>
                  <a:schemeClr val="bg1"/>
                </a:solidFill>
              </a:rPr>
              <a:t>Yer</a:t>
            </a:r>
          </a:p>
        </p:txBody>
      </p:sp>
      <p:sp>
        <p:nvSpPr>
          <p:cNvPr id="19" name="Dikdörtgen 18"/>
          <p:cNvSpPr/>
          <p:nvPr/>
        </p:nvSpPr>
        <p:spPr>
          <a:xfrm>
            <a:off x="1495857" y="1962008"/>
            <a:ext cx="266420" cy="489878"/>
          </a:xfrm>
          <a:prstGeom prst="rect">
            <a:avLst/>
          </a:prstGeom>
        </p:spPr>
        <p:txBody>
          <a:bodyPr wrap="none">
            <a:spAutoFit/>
          </a:bodyPr>
          <a:lstStyle/>
          <a:p>
            <a:pPr>
              <a:lnSpc>
                <a:spcPts val="3080"/>
              </a:lnSpc>
            </a:pPr>
            <a:r>
              <a:rPr lang="tr-TR" sz="2800" b="1" i="1" dirty="0">
                <a:solidFill>
                  <a:srgbClr val="FFFFFF"/>
                </a:solidFill>
              </a:rPr>
              <a:t> </a:t>
            </a:r>
            <a:endParaRPr lang="tr-TR" b="1" dirty="0">
              <a:solidFill>
                <a:schemeClr val="bg1"/>
              </a:solidFill>
            </a:endParaRPr>
          </a:p>
        </p:txBody>
      </p:sp>
      <p:sp>
        <p:nvSpPr>
          <p:cNvPr id="24" name="Dikdörtgen 23"/>
          <p:cNvSpPr/>
          <p:nvPr/>
        </p:nvSpPr>
        <p:spPr>
          <a:xfrm>
            <a:off x="1527282" y="2509311"/>
            <a:ext cx="2877904" cy="489878"/>
          </a:xfrm>
          <a:prstGeom prst="rect">
            <a:avLst/>
          </a:prstGeom>
        </p:spPr>
        <p:txBody>
          <a:bodyPr wrap="none">
            <a:spAutoFit/>
          </a:bodyPr>
          <a:lstStyle/>
          <a:p>
            <a:pPr>
              <a:lnSpc>
                <a:spcPts val="3080"/>
              </a:lnSpc>
            </a:pPr>
            <a:r>
              <a:rPr lang="tr-TR" b="1" dirty="0" smtClean="0">
                <a:solidFill>
                  <a:schemeClr val="bg1"/>
                </a:solidFill>
              </a:rPr>
              <a:t>Zonguldak </a:t>
            </a:r>
            <a:r>
              <a:rPr lang="tr-TR" b="1" dirty="0" err="1" smtClean="0">
                <a:solidFill>
                  <a:schemeClr val="bg1"/>
                </a:solidFill>
              </a:rPr>
              <a:t>Gökgöl</a:t>
            </a:r>
            <a:r>
              <a:rPr lang="tr-TR" b="1" dirty="0" smtClean="0">
                <a:solidFill>
                  <a:schemeClr val="bg1"/>
                </a:solidFill>
              </a:rPr>
              <a:t> Mağarası</a:t>
            </a:r>
            <a:endParaRPr lang="en-US" b="1" dirty="0">
              <a:solidFill>
                <a:schemeClr val="bg1"/>
              </a:solidFill>
            </a:endParaRPr>
          </a:p>
        </p:txBody>
      </p:sp>
      <p:sp>
        <p:nvSpPr>
          <p:cNvPr id="42" name="Dikdörtgen 41"/>
          <p:cNvSpPr/>
          <p:nvPr/>
        </p:nvSpPr>
        <p:spPr>
          <a:xfrm>
            <a:off x="241497" y="4122242"/>
            <a:ext cx="10328354" cy="400110"/>
          </a:xfrm>
          <a:prstGeom prst="rect">
            <a:avLst/>
          </a:prstGeom>
        </p:spPr>
        <p:txBody>
          <a:bodyPr wrap="square">
            <a:spAutoFit/>
          </a:bodyPr>
          <a:lstStyle/>
          <a:p>
            <a:pPr algn="just" fontAlgn="base"/>
            <a:endParaRPr lang="tr-TR" sz="2000" b="1" i="1" dirty="0">
              <a:solidFill>
                <a:schemeClr val="bg1"/>
              </a:solidFill>
            </a:endParaRPr>
          </a:p>
        </p:txBody>
      </p:sp>
      <p:sp>
        <p:nvSpPr>
          <p:cNvPr id="5" name="Dikdörtgen 4"/>
          <p:cNvSpPr/>
          <p:nvPr/>
        </p:nvSpPr>
        <p:spPr>
          <a:xfrm>
            <a:off x="396973" y="4090700"/>
            <a:ext cx="10332069" cy="887422"/>
          </a:xfrm>
          <a:prstGeom prst="rect">
            <a:avLst/>
          </a:prstGeom>
        </p:spPr>
        <p:txBody>
          <a:bodyPr wrap="square">
            <a:spAutoFit/>
          </a:bodyPr>
          <a:lstStyle/>
          <a:p>
            <a:pPr>
              <a:lnSpc>
                <a:spcPts val="3080"/>
              </a:lnSpc>
            </a:pPr>
            <a:endParaRPr lang="en-US" sz="2000" b="1" i="1" dirty="0">
              <a:solidFill>
                <a:schemeClr val="bg1"/>
              </a:solidFill>
            </a:endParaRPr>
          </a:p>
          <a:p>
            <a:pPr>
              <a:lnSpc>
                <a:spcPts val="3080"/>
              </a:lnSpc>
            </a:pPr>
            <a:r>
              <a:rPr lang="tr-TR" sz="2000" b="1" i="1" dirty="0">
                <a:solidFill>
                  <a:schemeClr val="bg1"/>
                </a:solidFill>
              </a:rPr>
              <a:t> </a:t>
            </a:r>
            <a:endParaRPr lang="en-US" sz="2000" b="1" i="1" dirty="0">
              <a:solidFill>
                <a:schemeClr val="bg1"/>
              </a:solidFill>
            </a:endParaRPr>
          </a:p>
        </p:txBody>
      </p:sp>
      <p:sp>
        <p:nvSpPr>
          <p:cNvPr id="2" name="Dikdörtgen 1"/>
          <p:cNvSpPr/>
          <p:nvPr/>
        </p:nvSpPr>
        <p:spPr>
          <a:xfrm>
            <a:off x="1563875" y="2045144"/>
            <a:ext cx="1313180" cy="369332"/>
          </a:xfrm>
          <a:prstGeom prst="rect">
            <a:avLst/>
          </a:prstGeom>
        </p:spPr>
        <p:txBody>
          <a:bodyPr wrap="none">
            <a:spAutoFit/>
          </a:bodyPr>
          <a:lstStyle/>
          <a:p>
            <a:r>
              <a:rPr lang="tr-TR" b="1" dirty="0" smtClean="0">
                <a:solidFill>
                  <a:schemeClr val="bg1"/>
                </a:solidFill>
              </a:rPr>
              <a:t>14.00-15.00</a:t>
            </a:r>
            <a:endParaRPr lang="tr-TR" dirty="0"/>
          </a:p>
        </p:txBody>
      </p:sp>
      <p:sp>
        <p:nvSpPr>
          <p:cNvPr id="4" name="Dikdörtgen 3"/>
          <p:cNvSpPr/>
          <p:nvPr/>
        </p:nvSpPr>
        <p:spPr>
          <a:xfrm>
            <a:off x="556164" y="4112841"/>
            <a:ext cx="9654635" cy="2585323"/>
          </a:xfrm>
          <a:prstGeom prst="rect">
            <a:avLst/>
          </a:prstGeom>
        </p:spPr>
        <p:txBody>
          <a:bodyPr wrap="square">
            <a:spAutoFit/>
          </a:bodyPr>
          <a:lstStyle/>
          <a:p>
            <a:pPr algn="just" fontAlgn="base">
              <a:lnSpc>
                <a:spcPct val="150000"/>
              </a:lnSpc>
            </a:pPr>
            <a:r>
              <a:rPr lang="tr-TR" sz="2000" i="1" dirty="0" smtClean="0">
                <a:solidFill>
                  <a:schemeClr val="bg1"/>
                </a:solidFill>
              </a:rPr>
              <a:t>2003-2008 yılları arasında Zonguldak Valisi Olarak görev yapmış Sn. Yavuz Erkmen ve misafirlerine Zonguldak </a:t>
            </a:r>
            <a:r>
              <a:rPr lang="tr-TR" sz="2000" i="1" dirty="0" err="1" smtClean="0">
                <a:solidFill>
                  <a:schemeClr val="bg1"/>
                </a:solidFill>
              </a:rPr>
              <a:t>Gökgöl</a:t>
            </a:r>
            <a:r>
              <a:rPr lang="tr-TR" sz="2000" i="1" dirty="0" smtClean="0">
                <a:solidFill>
                  <a:schemeClr val="bg1"/>
                </a:solidFill>
              </a:rPr>
              <a:t> Mağarası anlatıldı.  Şehrimizin doğal güzelliklerini tanıtmaya ve anlatmaya devam ediyoruz. </a:t>
            </a:r>
            <a:endParaRPr lang="tr-TR" sz="2800" i="1" dirty="0" smtClean="0">
              <a:solidFill>
                <a:schemeClr val="bg1"/>
              </a:solidFill>
            </a:endParaRPr>
          </a:p>
          <a:p>
            <a:pPr algn="just" fontAlgn="base">
              <a:lnSpc>
                <a:spcPct val="150000"/>
              </a:lnSpc>
            </a:pPr>
            <a:endParaRPr lang="tr-TR" sz="2000" i="1" dirty="0">
              <a:solidFill>
                <a:schemeClr val="bg1"/>
              </a:solidFill>
            </a:endParaRPr>
          </a:p>
          <a:p>
            <a:pPr algn="just" fontAlgn="base">
              <a:lnSpc>
                <a:spcPct val="150000"/>
              </a:lnSpc>
            </a:pPr>
            <a:endParaRPr lang="tr-TR" sz="2800" i="1" dirty="0">
              <a:solidFill>
                <a:schemeClr val="bg1"/>
              </a:solidFill>
            </a:endParaRPr>
          </a:p>
        </p:txBody>
      </p:sp>
      <p:pic>
        <p:nvPicPr>
          <p:cNvPr id="3" name="Resim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15621" y="262614"/>
            <a:ext cx="4232165" cy="5642886"/>
          </a:xfrm>
          <a:prstGeom prst="rect">
            <a:avLst/>
          </a:prstGeom>
        </p:spPr>
      </p:pic>
      <p:pic>
        <p:nvPicPr>
          <p:cNvPr id="6" name="Resim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7502" y="3870858"/>
            <a:ext cx="4212094" cy="5616125"/>
          </a:xfrm>
          <a:prstGeom prst="rect">
            <a:avLst/>
          </a:prstGeom>
        </p:spPr>
      </p:pic>
    </p:spTree>
    <p:extLst>
      <p:ext uri="{BB962C8B-B14F-4D97-AF65-F5344CB8AC3E}">
        <p14:creationId xmlns:p14="http://schemas.microsoft.com/office/powerpoint/2010/main" val="3820951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A9D72"/>
        </a:solidFill>
        <a:effectLst/>
      </p:bgPr>
    </p:bg>
    <p:spTree>
      <p:nvGrpSpPr>
        <p:cNvPr id="1" name=""/>
        <p:cNvGrpSpPr/>
        <p:nvPr/>
      </p:nvGrpSpPr>
      <p:grpSpPr>
        <a:xfrm>
          <a:off x="0" y="0"/>
          <a:ext cx="0" cy="0"/>
          <a:chOff x="0" y="0"/>
          <a:chExt cx="0" cy="0"/>
        </a:xfrm>
      </p:grpSpPr>
      <p:grpSp>
        <p:nvGrpSpPr>
          <p:cNvPr id="10" name="Group 10"/>
          <p:cNvGrpSpPr/>
          <p:nvPr/>
        </p:nvGrpSpPr>
        <p:grpSpPr>
          <a:xfrm>
            <a:off x="0" y="9284157"/>
            <a:ext cx="18288000" cy="1028700"/>
            <a:chOff x="0" y="0"/>
            <a:chExt cx="3703986" cy="232655"/>
          </a:xfrm>
        </p:grpSpPr>
        <p:sp>
          <p:nvSpPr>
            <p:cNvPr id="11"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p:spPr>
        </p:sp>
        <p:sp>
          <p:nvSpPr>
            <p:cNvPr id="12" name="TextBox 12"/>
            <p:cNvSpPr txBox="1"/>
            <p:nvPr/>
          </p:nvSpPr>
          <p:spPr>
            <a:xfrm>
              <a:off x="0" y="-57150"/>
              <a:ext cx="3703986" cy="289805"/>
            </a:xfrm>
            <a:prstGeom prst="rect">
              <a:avLst/>
            </a:prstGeom>
          </p:spPr>
          <p:txBody>
            <a:bodyPr lIns="50800" tIns="50800" rIns="50800" bIns="50800" rtlCol="0" anchor="ctr"/>
            <a:lstStyle/>
            <a:p>
              <a:pPr marL="0" marR="0" lvl="0" indent="0" algn="ctr" defTabSz="914400" rtl="0" eaLnBrk="1" fontAlgn="auto" latinLnBrk="0" hangingPunct="1">
                <a:lnSpc>
                  <a:spcPts val="361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rot="7630503">
            <a:off x="14581667" y="10332316"/>
            <a:ext cx="6233878" cy="8824587"/>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0" y="9127574"/>
            <a:ext cx="18288000" cy="359409"/>
            <a:chOff x="0" y="0"/>
            <a:chExt cx="2907550" cy="27671"/>
          </a:xfrm>
        </p:grpSpPr>
        <p:sp>
          <p:nvSpPr>
            <p:cNvPr id="17" name="Freeform 17"/>
            <p:cNvSpPr/>
            <p:nvPr/>
          </p:nvSpPr>
          <p:spPr>
            <a:xfrm>
              <a:off x="0" y="0"/>
              <a:ext cx="2907550" cy="27671"/>
            </a:xfrm>
            <a:custGeom>
              <a:avLst/>
              <a:gdLst/>
              <a:ahLst/>
              <a:cxnLst/>
              <a:rect l="l" t="t" r="r" b="b"/>
              <a:pathLst>
                <a:path w="2907550" h="27671">
                  <a:moveTo>
                    <a:pt x="2823" y="0"/>
                  </a:moveTo>
                  <a:lnTo>
                    <a:pt x="2904727" y="0"/>
                  </a:lnTo>
                  <a:cubicBezTo>
                    <a:pt x="2905476" y="0"/>
                    <a:pt x="2906194" y="297"/>
                    <a:pt x="2906724" y="827"/>
                  </a:cubicBezTo>
                  <a:cubicBezTo>
                    <a:pt x="2907253" y="1356"/>
                    <a:pt x="2907550" y="2074"/>
                    <a:pt x="2907550" y="2823"/>
                  </a:cubicBezTo>
                  <a:lnTo>
                    <a:pt x="2907550" y="24847"/>
                  </a:lnTo>
                  <a:cubicBezTo>
                    <a:pt x="2907550" y="25596"/>
                    <a:pt x="2907253" y="26314"/>
                    <a:pt x="2906724" y="26844"/>
                  </a:cubicBezTo>
                  <a:cubicBezTo>
                    <a:pt x="2906194" y="27373"/>
                    <a:pt x="2905476" y="27671"/>
                    <a:pt x="2904727" y="27671"/>
                  </a:cubicBezTo>
                  <a:lnTo>
                    <a:pt x="2823" y="27671"/>
                  </a:lnTo>
                  <a:cubicBezTo>
                    <a:pt x="2074" y="27671"/>
                    <a:pt x="1356" y="27373"/>
                    <a:pt x="827" y="26844"/>
                  </a:cubicBezTo>
                  <a:cubicBezTo>
                    <a:pt x="297" y="26314"/>
                    <a:pt x="0" y="25596"/>
                    <a:pt x="0" y="24847"/>
                  </a:cubicBezTo>
                  <a:lnTo>
                    <a:pt x="0" y="2823"/>
                  </a:lnTo>
                  <a:cubicBezTo>
                    <a:pt x="0" y="2074"/>
                    <a:pt x="297" y="1356"/>
                    <a:pt x="827" y="827"/>
                  </a:cubicBezTo>
                  <a:cubicBezTo>
                    <a:pt x="1356" y="297"/>
                    <a:pt x="2074" y="0"/>
                    <a:pt x="2823" y="0"/>
                  </a:cubicBezTo>
                  <a:close/>
                </a:path>
              </a:pathLst>
            </a:custGeom>
            <a:solidFill>
              <a:srgbClr val="6A9D72"/>
            </a:solidFill>
            <a:ln cap="sq">
              <a:noFill/>
              <a:prstDash val="solid"/>
              <a:miter/>
            </a:ln>
          </p:spPr>
        </p:sp>
        <p:sp>
          <p:nvSpPr>
            <p:cNvPr id="18" name="TextBox 18"/>
            <p:cNvSpPr txBox="1"/>
            <p:nvPr/>
          </p:nvSpPr>
          <p:spPr>
            <a:xfrm>
              <a:off x="0" y="-38100"/>
              <a:ext cx="2907550" cy="65771"/>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13768057" y="9608713"/>
            <a:ext cx="4254644" cy="517962"/>
          </a:xfrm>
          <a:prstGeom prst="rect">
            <a:avLst/>
          </a:prstGeom>
        </p:spPr>
        <p:txBody>
          <a:bodyPr wrap="square" lIns="0" tIns="0" rIns="0" bIns="0" rtlCol="0" anchor="t">
            <a:spAutoFit/>
          </a:bodyPr>
          <a:lstStyle/>
          <a:p>
            <a:pPr marL="0" marR="0" lvl="0" indent="0" algn="l" defTabSz="914400" rtl="0" eaLnBrk="1" fontAlgn="auto" latinLnBrk="0" hangingPunct="1">
              <a:lnSpc>
                <a:spcPts val="4429"/>
              </a:lnSpc>
              <a:spcBef>
                <a:spcPts val="0"/>
              </a:spcBef>
              <a:spcAft>
                <a:spcPts val="0"/>
              </a:spcAft>
              <a:buClrTx/>
              <a:buSzTx/>
              <a:buFontTx/>
              <a:buNone/>
              <a:tabLst/>
              <a:defRPr/>
            </a:pPr>
            <a:r>
              <a:rPr kumimoji="0" lang="en-US" sz="2800" b="0" i="0" u="none" strike="noStrike" kern="1200" cap="none" spc="44" normalizeH="0" baseline="0" noProof="0" dirty="0" err="1">
                <a:ln>
                  <a:noFill/>
                </a:ln>
                <a:solidFill>
                  <a:srgbClr val="FFFFFF"/>
                </a:solidFill>
                <a:effectLst/>
                <a:uLnTx/>
                <a:uFillTx/>
                <a:latin typeface="Calibri"/>
                <a:ea typeface="+mn-ea"/>
                <a:cs typeface="+mn-cs"/>
              </a:rPr>
              <a:t>zonguldakgeopark</a:t>
            </a:r>
            <a:endParaRPr kumimoji="0" lang="en-US" sz="2800" b="0" i="0" u="none" strike="noStrike" kern="1200" cap="none" spc="44" normalizeH="0" baseline="0" noProof="0" dirty="0">
              <a:ln>
                <a:noFill/>
              </a:ln>
              <a:solidFill>
                <a:srgbClr val="FFFFFF"/>
              </a:solidFill>
              <a:effectLst/>
              <a:uLnTx/>
              <a:uFillTx/>
              <a:latin typeface="Calibri"/>
              <a:ea typeface="+mn-ea"/>
              <a:cs typeface="+mn-cs"/>
            </a:endParaRPr>
          </a:p>
        </p:txBody>
      </p:sp>
      <p:sp>
        <p:nvSpPr>
          <p:cNvPr id="21" name="Freeform 21"/>
          <p:cNvSpPr/>
          <p:nvPr/>
        </p:nvSpPr>
        <p:spPr>
          <a:xfrm>
            <a:off x="12398639" y="9609599"/>
            <a:ext cx="1270282" cy="662425"/>
          </a:xfrm>
          <a:custGeom>
            <a:avLst/>
            <a:gdLst/>
            <a:ahLst/>
            <a:cxnLst/>
            <a:rect l="l" t="t" r="r" b="b"/>
            <a:pathLst>
              <a:path w="1270282" h="662425">
                <a:moveTo>
                  <a:pt x="0" y="0"/>
                </a:moveTo>
                <a:lnTo>
                  <a:pt x="1270281" y="0"/>
                </a:lnTo>
                <a:lnTo>
                  <a:pt x="1270281" y="662425"/>
                </a:lnTo>
                <a:lnTo>
                  <a:pt x="0" y="662425"/>
                </a:lnTo>
                <a:lnTo>
                  <a:pt x="0" y="0"/>
                </a:lnTo>
                <a:close/>
              </a:path>
            </a:pathLst>
          </a:custGeom>
          <a:blipFill>
            <a:blip r:embed="rId3">
              <a:extLst>
                <a:ext uri="{96DAC541-7B7A-43D3-8B79-37D633B846F1}">
                  <asvg:svgBlip xmlns="" xmlns:asvg="http://schemas.microsoft.com/office/drawing/2016/SVG/main" r:embed="rId9"/>
                </a:ext>
              </a:extLst>
            </a:blip>
            <a:stretch>
              <a:fillRect l="-120421"/>
            </a:stretch>
          </a:blipFill>
        </p:spPr>
      </p:sp>
      <p:sp>
        <p:nvSpPr>
          <p:cNvPr id="22" name="Freeform 22"/>
          <p:cNvSpPr/>
          <p:nvPr/>
        </p:nvSpPr>
        <p:spPr>
          <a:xfrm>
            <a:off x="11899119" y="9683739"/>
            <a:ext cx="514144" cy="514144"/>
          </a:xfrm>
          <a:custGeom>
            <a:avLst/>
            <a:gdLst/>
            <a:ahLst/>
            <a:cxnLst/>
            <a:rect l="l" t="t" r="r" b="b"/>
            <a:pathLst>
              <a:path w="514144" h="514144">
                <a:moveTo>
                  <a:pt x="0" y="0"/>
                </a:moveTo>
                <a:lnTo>
                  <a:pt x="514145" y="0"/>
                </a:lnTo>
                <a:lnTo>
                  <a:pt x="514145" y="514144"/>
                </a:lnTo>
                <a:lnTo>
                  <a:pt x="0" y="514144"/>
                </a:lnTo>
                <a:lnTo>
                  <a:pt x="0" y="0"/>
                </a:lnTo>
                <a:close/>
              </a:path>
            </a:pathLst>
          </a:custGeom>
          <a:blipFill>
            <a:blip r:embed="rId10"/>
            <a:stretch>
              <a:fillRect/>
            </a:stretch>
          </a:blipFill>
        </p:spPr>
      </p:sp>
      <p:sp>
        <p:nvSpPr>
          <p:cNvPr id="23" name="Freeform 23"/>
          <p:cNvSpPr/>
          <p:nvPr/>
        </p:nvSpPr>
        <p:spPr>
          <a:xfrm>
            <a:off x="10925574" y="9609599"/>
            <a:ext cx="1047261" cy="662425"/>
          </a:xfrm>
          <a:custGeom>
            <a:avLst/>
            <a:gdLst/>
            <a:ahLst/>
            <a:cxnLst/>
            <a:rect l="l" t="t" r="r" b="b"/>
            <a:pathLst>
              <a:path w="1047261" h="662425">
                <a:moveTo>
                  <a:pt x="0" y="0"/>
                </a:moveTo>
                <a:lnTo>
                  <a:pt x="1047260" y="0"/>
                </a:lnTo>
                <a:lnTo>
                  <a:pt x="1047260" y="662425"/>
                </a:lnTo>
                <a:lnTo>
                  <a:pt x="0" y="662425"/>
                </a:lnTo>
                <a:lnTo>
                  <a:pt x="0" y="0"/>
                </a:lnTo>
                <a:close/>
              </a:path>
            </a:pathLst>
          </a:custGeom>
          <a:blipFill>
            <a:blip r:embed="rId3">
              <a:extLst>
                <a:ext uri="{96DAC541-7B7A-43D3-8B79-37D633B846F1}">
                  <asvg:svgBlip xmlns="" xmlns:asvg="http://schemas.microsoft.com/office/drawing/2016/SVG/main" r:embed="rId9"/>
                </a:ext>
              </a:extLst>
            </a:blip>
            <a:stretch>
              <a:fillRect r="-167362"/>
            </a:stretch>
          </a:blipFill>
        </p:spPr>
      </p:sp>
      <p:sp>
        <p:nvSpPr>
          <p:cNvPr id="35" name="Dikdörtgen 34"/>
          <p:cNvSpPr/>
          <p:nvPr/>
        </p:nvSpPr>
        <p:spPr>
          <a:xfrm>
            <a:off x="333960" y="2489046"/>
            <a:ext cx="80167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1"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4"/>
          <p:cNvSpPr/>
          <p:nvPr/>
        </p:nvSpPr>
        <p:spPr>
          <a:xfrm>
            <a:off x="8907560" y="154916"/>
            <a:ext cx="9380440" cy="9300112"/>
          </a:xfrm>
          <a:custGeom>
            <a:avLst/>
            <a:gdLst/>
            <a:ahLst/>
            <a:cxnLst/>
            <a:rect l="l" t="t" r="r" b="b"/>
            <a:pathLst>
              <a:path w="9380440" h="9300112">
                <a:moveTo>
                  <a:pt x="0" y="0"/>
                </a:moveTo>
                <a:lnTo>
                  <a:pt x="9380440" y="0"/>
                </a:lnTo>
                <a:lnTo>
                  <a:pt x="9380440" y="9300112"/>
                </a:lnTo>
                <a:lnTo>
                  <a:pt x="0" y="9300112"/>
                </a:lnTo>
                <a:lnTo>
                  <a:pt x="0" y="0"/>
                </a:lnTo>
                <a:close/>
              </a:path>
            </a:pathLst>
          </a:custGeom>
          <a:blipFill>
            <a:blip r:embed="rId11">
              <a:extLst>
                <a:ext uri="{96DAC541-7B7A-43D3-8B79-37D633B846F1}">
                  <asvg:svgBlip xmlns:asvg="http://schemas.microsoft.com/office/drawing/2016/SVG/main" xmlns="" r:embed="rId4"/>
                </a:ext>
              </a:extLst>
            </a:blip>
            <a:stretch>
              <a:fillRect/>
            </a:stretch>
          </a:blipFill>
        </p:spPr>
      </p:sp>
      <p:grpSp>
        <p:nvGrpSpPr>
          <p:cNvPr id="51" name="Group 10"/>
          <p:cNvGrpSpPr/>
          <p:nvPr/>
        </p:nvGrpSpPr>
        <p:grpSpPr>
          <a:xfrm>
            <a:off x="3222130" y="3967078"/>
            <a:ext cx="2775696" cy="940315"/>
            <a:chOff x="0" y="0"/>
            <a:chExt cx="3703986" cy="232655"/>
          </a:xfrm>
        </p:grpSpPr>
        <p:sp>
          <p:nvSpPr>
            <p:cNvPr id="52"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p:spPr>
        </p:sp>
        <p:sp>
          <p:nvSpPr>
            <p:cNvPr id="53" name="TextBox 12"/>
            <p:cNvSpPr txBox="1"/>
            <p:nvPr/>
          </p:nvSpPr>
          <p:spPr>
            <a:xfrm>
              <a:off x="0" y="-57150"/>
              <a:ext cx="3703986" cy="289805"/>
            </a:xfrm>
            <a:prstGeom prst="rect">
              <a:avLst/>
            </a:prstGeom>
          </p:spPr>
          <p:txBody>
            <a:bodyPr lIns="50800" tIns="50800" rIns="50800" bIns="50800" rtlCol="0" anchor="ctr"/>
            <a:lstStyle/>
            <a:p>
              <a:pPr marL="0" marR="0" lvl="0" indent="0" algn="ctr" defTabSz="914400" rtl="0" eaLnBrk="1" fontAlgn="auto" latinLnBrk="0" hangingPunct="1">
                <a:lnSpc>
                  <a:spcPts val="361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Dikdörtgen 60"/>
          <p:cNvSpPr/>
          <p:nvPr/>
        </p:nvSpPr>
        <p:spPr>
          <a:xfrm>
            <a:off x="3102259" y="5031154"/>
            <a:ext cx="5586750" cy="2477601"/>
          </a:xfrm>
          <a:prstGeom prst="rect">
            <a:avLst/>
          </a:prstGeom>
        </p:spPr>
        <p:txBody>
          <a:bodyPr wrap="square">
            <a:spAutoFit/>
          </a:bodyPr>
          <a:lstStyle/>
          <a:p>
            <a:pPr marL="0" marR="0" lvl="0" indent="0" algn="l" defTabSz="914400" rtl="0" eaLnBrk="1" fontAlgn="auto" latinLnBrk="0" hangingPunct="1">
              <a:lnSpc>
                <a:spcPts val="3053"/>
              </a:lnSpc>
              <a:spcBef>
                <a:spcPct val="0"/>
              </a:spcBef>
              <a:spcAft>
                <a:spcPts val="0"/>
              </a:spcAft>
              <a:buClrTx/>
              <a:buSzTx/>
              <a:buFontTx/>
              <a:buNone/>
              <a:tabLst/>
              <a:defRPr/>
            </a:pPr>
            <a:r>
              <a:rPr kumimoji="0" lang="en-US" sz="1800" b="1" i="1" u="none" strike="noStrike" kern="1200" cap="none" spc="143" normalizeH="0" baseline="0" noProof="0" dirty="0" smtClean="0">
                <a:ln>
                  <a:noFill/>
                </a:ln>
                <a:solidFill>
                  <a:srgbClr val="FFFFFF"/>
                </a:solidFill>
                <a:effectLst/>
                <a:uLnTx/>
                <a:uFillTx/>
                <a:latin typeface="Calibri"/>
                <a:ea typeface="+mn-ea"/>
                <a:cs typeface="+mn-cs"/>
              </a:rPr>
              <a:t>GÜNEY </a:t>
            </a:r>
            <a:r>
              <a:rPr kumimoji="0" lang="en-US" sz="1800" b="1" i="1" u="none" strike="noStrike" kern="1200" cap="none" spc="143" normalizeH="0" baseline="0" noProof="0" dirty="0">
                <a:ln>
                  <a:noFill/>
                </a:ln>
                <a:solidFill>
                  <a:srgbClr val="FFFFFF"/>
                </a:solidFill>
                <a:effectLst/>
                <a:uLnTx/>
                <a:uFillTx/>
                <a:latin typeface="Calibri"/>
                <a:ea typeface="+mn-ea"/>
                <a:cs typeface="+mn-cs"/>
              </a:rPr>
              <a:t>MAH. ZONGULDAK YOLU CAD. </a:t>
            </a:r>
            <a:r>
              <a:rPr kumimoji="0" lang="en-US" sz="1800" b="1" i="1" u="none" strike="noStrike" kern="1200" cap="none" spc="143" normalizeH="0" baseline="0" noProof="0" dirty="0" smtClean="0">
                <a:ln>
                  <a:noFill/>
                </a:ln>
                <a:solidFill>
                  <a:srgbClr val="FFFFFF"/>
                </a:solidFill>
                <a:effectLst/>
                <a:uLnTx/>
                <a:uFillTx/>
                <a:latin typeface="Calibri"/>
                <a:ea typeface="+mn-ea"/>
                <a:cs typeface="+mn-cs"/>
              </a:rPr>
              <a:t>NO</a:t>
            </a:r>
            <a:r>
              <a:rPr kumimoji="0" lang="tr-TR" sz="1800" b="1" i="1" u="none" strike="noStrike" kern="1200" cap="none" spc="143" normalizeH="0" baseline="0" noProof="0" dirty="0" smtClean="0">
                <a:ln>
                  <a:noFill/>
                </a:ln>
                <a:solidFill>
                  <a:srgbClr val="FFFFFF"/>
                </a:solidFill>
                <a:effectLst/>
                <a:uLnTx/>
                <a:uFillTx/>
                <a:latin typeface="Calibri"/>
                <a:ea typeface="+mn-ea"/>
                <a:cs typeface="+mn-cs"/>
              </a:rPr>
              <a:t>:</a:t>
            </a:r>
            <a:r>
              <a:rPr kumimoji="0" lang="en-US" sz="1800" b="1" i="1" u="none" strike="noStrike" kern="1200" cap="none" spc="143" normalizeH="0" baseline="0" noProof="0" dirty="0" smtClean="0">
                <a:ln>
                  <a:noFill/>
                </a:ln>
                <a:solidFill>
                  <a:srgbClr val="FFFFFF"/>
                </a:solidFill>
                <a:effectLst/>
                <a:uLnTx/>
                <a:uFillTx/>
                <a:latin typeface="Calibri"/>
                <a:ea typeface="+mn-ea"/>
                <a:cs typeface="+mn-cs"/>
              </a:rPr>
              <a:t>36</a:t>
            </a:r>
            <a:r>
              <a:rPr kumimoji="0" lang="tr-TR" sz="1800" b="1" i="1" u="none" strike="noStrike" kern="1200" cap="none" spc="143" normalizeH="0" baseline="0" noProof="0" dirty="0" smtClean="0">
                <a:ln>
                  <a:noFill/>
                </a:ln>
                <a:solidFill>
                  <a:srgbClr val="FFFFFF"/>
                </a:solidFill>
                <a:effectLst/>
                <a:uLnTx/>
                <a:uFillTx/>
                <a:latin typeface="Calibri"/>
                <a:ea typeface="+mn-ea"/>
                <a:cs typeface="+mn-cs"/>
              </a:rPr>
              <a:t> BATI KARADENİZ KALKINMA AJANSI</a:t>
            </a:r>
            <a:endParaRPr kumimoji="0" lang="tr-TR" sz="1800" b="1" i="1" u="none" strike="noStrike" kern="1200" cap="none" spc="143"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ts val="3053"/>
              </a:lnSpc>
              <a:spcBef>
                <a:spcPct val="0"/>
              </a:spcBef>
              <a:spcAft>
                <a:spcPts val="0"/>
              </a:spcAft>
              <a:buClrTx/>
              <a:buSzTx/>
              <a:buFontTx/>
              <a:buNone/>
              <a:tabLst/>
              <a:defRPr/>
            </a:pPr>
            <a:r>
              <a:rPr kumimoji="0" lang="en-US" sz="1800" b="1" i="1" u="none" strike="noStrike" kern="1200" cap="none" spc="143" normalizeH="0" baseline="0" noProof="0" dirty="0" smtClean="0">
                <a:ln>
                  <a:noFill/>
                </a:ln>
                <a:solidFill>
                  <a:srgbClr val="FFFFFF"/>
                </a:solidFill>
                <a:effectLst/>
                <a:uLnTx/>
                <a:uFillTx/>
                <a:latin typeface="Calibri"/>
                <a:ea typeface="+mn-ea"/>
                <a:cs typeface="+mn-cs"/>
              </a:rPr>
              <a:t>KOZLU </a:t>
            </a:r>
            <a:r>
              <a:rPr kumimoji="0" lang="en-US" sz="1800" b="1" i="1" u="none" strike="noStrike" kern="1200" cap="none" spc="143" normalizeH="0" baseline="0" noProof="0" dirty="0">
                <a:ln>
                  <a:noFill/>
                </a:ln>
                <a:solidFill>
                  <a:srgbClr val="FFFFFF"/>
                </a:solidFill>
                <a:effectLst/>
                <a:uLnTx/>
                <a:uFillTx/>
                <a:latin typeface="Calibri"/>
                <a:ea typeface="+mn-ea"/>
                <a:cs typeface="+mn-cs"/>
              </a:rPr>
              <a:t>/ ZONGULDAK</a:t>
            </a:r>
          </a:p>
          <a:p>
            <a:pPr marL="0" marR="0" lvl="0" indent="0" algn="ctr" defTabSz="914400" rtl="0" eaLnBrk="1" fontAlgn="auto" latinLnBrk="0" hangingPunct="1">
              <a:lnSpc>
                <a:spcPts val="3053"/>
              </a:lnSpc>
              <a:spcBef>
                <a:spcPct val="0"/>
              </a:spcBef>
              <a:spcAft>
                <a:spcPts val="0"/>
              </a:spcAft>
              <a:buClrTx/>
              <a:buSzTx/>
              <a:buFontTx/>
              <a:buNone/>
              <a:tabLst/>
              <a:defRPr/>
            </a:pPr>
            <a:endParaRPr kumimoji="0" lang="en-US" sz="1800" b="1" i="1" u="none" strike="noStrike" kern="1200" cap="none" spc="143" normalizeH="0" baseline="0" noProof="0" dirty="0">
              <a:ln>
                <a:noFill/>
              </a:ln>
              <a:solidFill>
                <a:srgbClr val="FFFFFF"/>
              </a:solidFill>
              <a:effectLst/>
              <a:uLnTx/>
              <a:uFillTx/>
              <a:latin typeface="Calibri (MS) Italics"/>
              <a:ea typeface="+mn-ea"/>
              <a:cs typeface="+mn-cs"/>
            </a:endParaRPr>
          </a:p>
          <a:p>
            <a:pPr marL="0" marR="0" lvl="0" indent="0" algn="l" defTabSz="914400" rtl="0" eaLnBrk="1" fontAlgn="auto" latinLnBrk="0" hangingPunct="1">
              <a:lnSpc>
                <a:spcPts val="3053"/>
              </a:lnSpc>
              <a:spcBef>
                <a:spcPct val="0"/>
              </a:spcBef>
              <a:spcAft>
                <a:spcPts val="0"/>
              </a:spcAft>
              <a:buClrTx/>
              <a:buSzTx/>
              <a:buFontTx/>
              <a:buNone/>
              <a:tabLst/>
              <a:defRPr/>
            </a:pPr>
            <a:r>
              <a:rPr kumimoji="0" lang="en-US" sz="1800" b="1" i="1" u="none" strike="noStrike" kern="1200" cap="none" spc="143" normalizeH="0" baseline="0" noProof="0" dirty="0">
                <a:ln>
                  <a:noFill/>
                </a:ln>
                <a:solidFill>
                  <a:srgbClr val="FFFFFF"/>
                </a:solidFill>
                <a:effectLst/>
                <a:uLnTx/>
                <a:uFillTx/>
                <a:latin typeface="Calibri"/>
                <a:ea typeface="+mn-ea"/>
                <a:cs typeface="+mn-cs"/>
              </a:rPr>
              <a:t>+90 (372) 257 74 70 (1059)</a:t>
            </a:r>
          </a:p>
          <a:p>
            <a:pPr marL="0" marR="0" lvl="0" indent="0" algn="ctr" defTabSz="914400" rtl="0" eaLnBrk="1" fontAlgn="auto" latinLnBrk="0" hangingPunct="1">
              <a:lnSpc>
                <a:spcPts val="3053"/>
              </a:lnSpc>
              <a:spcBef>
                <a:spcPct val="0"/>
              </a:spcBef>
              <a:spcAft>
                <a:spcPts val="0"/>
              </a:spcAft>
              <a:buClrTx/>
              <a:buSzTx/>
              <a:buFontTx/>
              <a:buNone/>
              <a:tabLst/>
              <a:defRPr/>
            </a:pPr>
            <a:endParaRPr kumimoji="0" lang="en-US" sz="1800" b="0" i="0" u="none" strike="noStrike" kern="1200" cap="none" spc="143" normalizeH="0" baseline="0" noProof="0" dirty="0">
              <a:ln>
                <a:noFill/>
              </a:ln>
              <a:solidFill>
                <a:srgbClr val="FFFFFF"/>
              </a:solidFill>
              <a:effectLst/>
              <a:uLnTx/>
              <a:uFillTx/>
              <a:latin typeface="Calibri (MS) Italics"/>
              <a:ea typeface="+mn-ea"/>
              <a:cs typeface="+mn-cs"/>
            </a:endParaRPr>
          </a:p>
        </p:txBody>
      </p:sp>
      <p:sp>
        <p:nvSpPr>
          <p:cNvPr id="62" name="Dikdörtgen 61"/>
          <p:cNvSpPr/>
          <p:nvPr/>
        </p:nvSpPr>
        <p:spPr>
          <a:xfrm>
            <a:off x="3102259" y="7213932"/>
            <a:ext cx="2133173" cy="451406"/>
          </a:xfrm>
          <a:prstGeom prst="rect">
            <a:avLst/>
          </a:prstGeom>
        </p:spPr>
        <p:txBody>
          <a:bodyPr wrap="square">
            <a:spAutoFit/>
          </a:bodyPr>
          <a:lstStyle/>
          <a:p>
            <a:pPr marL="0" marR="0" lvl="0" indent="0" algn="l" defTabSz="914400" rtl="0" eaLnBrk="1" fontAlgn="auto" latinLnBrk="0" hangingPunct="1">
              <a:lnSpc>
                <a:spcPts val="3052"/>
              </a:lnSpc>
              <a:spcBef>
                <a:spcPct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Calibri"/>
                <a:ea typeface="+mn-ea"/>
                <a:cs typeface="+mn-cs"/>
              </a:rPr>
              <a:t>+90 (372) 257 74 72</a:t>
            </a:r>
          </a:p>
        </p:txBody>
      </p:sp>
      <p:sp>
        <p:nvSpPr>
          <p:cNvPr id="63" name="Dikdörtgen 62"/>
          <p:cNvSpPr/>
          <p:nvPr/>
        </p:nvSpPr>
        <p:spPr>
          <a:xfrm>
            <a:off x="3102259" y="7676753"/>
            <a:ext cx="3167983" cy="489878"/>
          </a:xfrm>
          <a:prstGeom prst="rect">
            <a:avLst/>
          </a:prstGeom>
        </p:spPr>
        <p:txBody>
          <a:bodyPr wrap="none">
            <a:spAutoFit/>
          </a:bodyPr>
          <a:lstStyle/>
          <a:p>
            <a:pPr marL="0" marR="0" lvl="0" indent="0" algn="l" defTabSz="914400" rtl="0" eaLnBrk="1" fontAlgn="auto" latinLnBrk="0" hangingPunct="1">
              <a:lnSpc>
                <a:spcPts val="3452"/>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3F3F3"/>
                </a:solidFill>
                <a:effectLst/>
                <a:uLnTx/>
                <a:uFillTx/>
                <a:latin typeface="Calibri"/>
                <a:ea typeface="+mn-ea"/>
                <a:cs typeface="+mn-cs"/>
              </a:rPr>
              <a:t>zonguldakgeopark@gmail.com</a:t>
            </a:r>
          </a:p>
        </p:txBody>
      </p:sp>
      <p:sp>
        <p:nvSpPr>
          <p:cNvPr id="65" name="Freeform 9"/>
          <p:cNvSpPr/>
          <p:nvPr/>
        </p:nvSpPr>
        <p:spPr>
          <a:xfrm>
            <a:off x="42884" y="37839"/>
            <a:ext cx="1834515" cy="2622438"/>
          </a:xfrm>
          <a:custGeom>
            <a:avLst/>
            <a:gdLst/>
            <a:ahLst/>
            <a:cxnLst/>
            <a:rect l="l" t="t" r="r" b="b"/>
            <a:pathLst>
              <a:path w="1834515" h="2622438">
                <a:moveTo>
                  <a:pt x="0" y="0"/>
                </a:moveTo>
                <a:lnTo>
                  <a:pt x="1834515" y="0"/>
                </a:lnTo>
                <a:lnTo>
                  <a:pt x="1834515" y="2622438"/>
                </a:lnTo>
                <a:lnTo>
                  <a:pt x="0" y="2622438"/>
                </a:lnTo>
                <a:lnTo>
                  <a:pt x="0" y="0"/>
                </a:lnTo>
                <a:close/>
              </a:path>
            </a:pathLst>
          </a:custGeom>
          <a:blipFill>
            <a:blip r:embed="rId12">
              <a:extLst>
                <a:ext uri="{96DAC541-7B7A-43D3-8B79-37D633B846F1}">
                  <asvg:svgBlip xmlns="" xmlns:asvg="http://schemas.microsoft.com/office/drawing/2016/SVG/main" r:embed="rId13"/>
                </a:ext>
              </a:extLst>
            </a:blip>
            <a:stretch>
              <a:fillRect l="-112214" t="-48453"/>
            </a:stretch>
          </a:blipFill>
        </p:spPr>
      </p:sp>
      <p:sp>
        <p:nvSpPr>
          <p:cNvPr id="66" name="Freeform 11"/>
          <p:cNvSpPr/>
          <p:nvPr/>
        </p:nvSpPr>
        <p:spPr>
          <a:xfrm>
            <a:off x="42884" y="2866985"/>
            <a:ext cx="1929776" cy="3988361"/>
          </a:xfrm>
          <a:custGeom>
            <a:avLst/>
            <a:gdLst/>
            <a:ahLst/>
            <a:cxnLst/>
            <a:rect l="l" t="t" r="r" b="b"/>
            <a:pathLst>
              <a:path w="1929776" h="3988361">
                <a:moveTo>
                  <a:pt x="0" y="0"/>
                </a:moveTo>
                <a:lnTo>
                  <a:pt x="1929776" y="0"/>
                </a:lnTo>
                <a:lnTo>
                  <a:pt x="1929776" y="3988362"/>
                </a:lnTo>
                <a:lnTo>
                  <a:pt x="0" y="3988362"/>
                </a:lnTo>
                <a:lnTo>
                  <a:pt x="0" y="0"/>
                </a:lnTo>
                <a:close/>
              </a:path>
            </a:pathLst>
          </a:custGeom>
          <a:blipFill>
            <a:blip r:embed="rId14">
              <a:extLst>
                <a:ext uri="{96DAC541-7B7A-43D3-8B79-37D633B846F1}">
                  <asvg:svgBlip xmlns="" xmlns:asvg="http://schemas.microsoft.com/office/drawing/2016/SVG/main" r:embed="rId15"/>
                </a:ext>
              </a:extLst>
            </a:blip>
            <a:stretch>
              <a:fillRect l="-106674"/>
            </a:stretch>
          </a:blipFill>
        </p:spPr>
      </p:sp>
      <p:sp>
        <p:nvSpPr>
          <p:cNvPr id="67" name="Freeform 10"/>
          <p:cNvSpPr/>
          <p:nvPr/>
        </p:nvSpPr>
        <p:spPr>
          <a:xfrm>
            <a:off x="-96705" y="766373"/>
            <a:ext cx="4059105" cy="4059088"/>
          </a:xfrm>
          <a:custGeom>
            <a:avLst/>
            <a:gdLst/>
            <a:ahLst/>
            <a:cxnLst/>
            <a:rect l="l" t="t" r="r" b="b"/>
            <a:pathLst>
              <a:path w="4059105" h="4059088">
                <a:moveTo>
                  <a:pt x="0" y="0"/>
                </a:moveTo>
                <a:lnTo>
                  <a:pt x="4059104" y="0"/>
                </a:lnTo>
                <a:lnTo>
                  <a:pt x="4059104" y="4059089"/>
                </a:lnTo>
                <a:lnTo>
                  <a:pt x="0" y="4059089"/>
                </a:lnTo>
                <a:lnTo>
                  <a:pt x="0" y="0"/>
                </a:lnTo>
                <a:close/>
              </a:path>
            </a:pathLst>
          </a:custGeom>
          <a:blipFill>
            <a:blip r:embed="rId16">
              <a:extLst>
                <a:ext uri="{96DAC541-7B7A-43D3-8B79-37D633B846F1}">
                  <asvg:svgBlip xmlns="" xmlns:asvg="http://schemas.microsoft.com/office/drawing/2016/SVG/main" r:embed="rId7"/>
                </a:ext>
              </a:extLst>
            </a:blip>
            <a:stretch>
              <a:fillRect/>
            </a:stretch>
          </a:blipFill>
        </p:spPr>
      </p:sp>
      <p:sp>
        <p:nvSpPr>
          <p:cNvPr id="72" name="Dikdörtgen 71"/>
          <p:cNvSpPr/>
          <p:nvPr/>
        </p:nvSpPr>
        <p:spPr>
          <a:xfrm>
            <a:off x="3484349" y="3913793"/>
            <a:ext cx="2251257" cy="841128"/>
          </a:xfrm>
          <a:prstGeom prst="rect">
            <a:avLst/>
          </a:prstGeom>
        </p:spPr>
        <p:txBody>
          <a:bodyPr wrap="none">
            <a:spAutoFit/>
          </a:bodyPr>
          <a:lstStyle/>
          <a:p>
            <a:pPr marL="0" marR="0" lvl="0" indent="0" algn="ctr" defTabSz="914400" rtl="0" eaLnBrk="1" fontAlgn="auto" latinLnBrk="0" hangingPunct="1">
              <a:lnSpc>
                <a:spcPts val="6833"/>
              </a:lnSpc>
              <a:spcBef>
                <a:spcPts val="0"/>
              </a:spcBef>
              <a:spcAft>
                <a:spcPts val="0"/>
              </a:spcAft>
              <a:buClrTx/>
              <a:buSzTx/>
              <a:buFontTx/>
              <a:buNone/>
              <a:tabLst/>
              <a:defRPr/>
            </a:pPr>
            <a:r>
              <a:rPr kumimoji="0" lang="en-US" sz="2800" b="1" i="0" u="none" strike="noStrike" kern="1200" cap="none" spc="322" normalizeH="0" baseline="0" noProof="0" dirty="0" smtClean="0">
                <a:ln>
                  <a:noFill/>
                </a:ln>
                <a:solidFill>
                  <a:srgbClr val="FFFFFF"/>
                </a:solidFill>
                <a:effectLst/>
                <a:uLnTx/>
                <a:uFillTx/>
                <a:latin typeface="Calibri"/>
                <a:ea typeface="+mn-ea"/>
                <a:cs typeface="+mn-cs"/>
              </a:rPr>
              <a:t>B</a:t>
            </a:r>
            <a:r>
              <a:rPr kumimoji="0" lang="tr-TR" sz="2800" b="1" i="0" u="none" strike="noStrike" kern="1200" cap="none" spc="322" normalizeH="0" baseline="0" noProof="0" dirty="0" smtClean="0">
                <a:ln>
                  <a:noFill/>
                </a:ln>
                <a:solidFill>
                  <a:srgbClr val="FFFFFF"/>
                </a:solidFill>
                <a:effectLst/>
                <a:uLnTx/>
                <a:uFillTx/>
                <a:latin typeface="Calibri"/>
                <a:ea typeface="+mn-ea"/>
                <a:cs typeface="+mn-cs"/>
              </a:rPr>
              <a:t>ize</a:t>
            </a:r>
            <a:r>
              <a:rPr kumimoji="0" lang="en-US" sz="2800" b="1" i="0" u="none" strike="noStrike" kern="1200" cap="none" spc="322" normalizeH="0" baseline="0" noProof="0" dirty="0" smtClean="0">
                <a:ln>
                  <a:noFill/>
                </a:ln>
                <a:solidFill>
                  <a:srgbClr val="FFFFFF"/>
                </a:solidFill>
                <a:effectLst/>
                <a:uLnTx/>
                <a:uFillTx/>
                <a:latin typeface="Calibri"/>
                <a:ea typeface="+mn-ea"/>
                <a:cs typeface="+mn-cs"/>
              </a:rPr>
              <a:t> U</a:t>
            </a:r>
            <a:r>
              <a:rPr kumimoji="0" lang="tr-TR" sz="2800" b="1" i="0" u="none" strike="noStrike" kern="1200" cap="none" spc="322" normalizeH="0" baseline="0" noProof="0" dirty="0" smtClean="0">
                <a:ln>
                  <a:noFill/>
                </a:ln>
                <a:solidFill>
                  <a:srgbClr val="FFFFFF"/>
                </a:solidFill>
                <a:effectLst/>
                <a:uLnTx/>
                <a:uFillTx/>
                <a:latin typeface="Calibri"/>
                <a:ea typeface="+mn-ea"/>
                <a:cs typeface="+mn-cs"/>
              </a:rPr>
              <a:t>laşın</a:t>
            </a:r>
            <a:endParaRPr kumimoji="0" lang="en-US" sz="2800" b="1" i="0" u="none" strike="noStrike" kern="1200" cap="none" spc="322" normalizeH="0" baseline="0" noProof="0" dirty="0">
              <a:ln>
                <a:noFill/>
              </a:ln>
              <a:solidFill>
                <a:srgbClr val="FFFFFF"/>
              </a:solidFill>
              <a:effectLst/>
              <a:uLnTx/>
              <a:uFillTx/>
              <a:latin typeface="Calibri"/>
              <a:ea typeface="+mn-ea"/>
              <a:cs typeface="+mn-cs"/>
            </a:endParaRPr>
          </a:p>
        </p:txBody>
      </p:sp>
      <p:pic>
        <p:nvPicPr>
          <p:cNvPr id="30" name="Resim 29"/>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14592" y="157235"/>
            <a:ext cx="2386608" cy="1589795"/>
          </a:xfrm>
          <a:prstGeom prst="rect">
            <a:avLst/>
          </a:prstGeom>
          <a:ln>
            <a:noFill/>
          </a:ln>
        </p:spPr>
      </p:pic>
      <p:pic>
        <p:nvPicPr>
          <p:cNvPr id="32" name="Resim 31"/>
          <p:cNvPicPr>
            <a:picLocks noChangeAspect="1"/>
          </p:cNvPicPr>
          <p:nvPr/>
        </p:nvPicPr>
        <p:blipFill>
          <a:blip r:embed="rId18" cstate="print">
            <a:clrChange>
              <a:clrFrom>
                <a:srgbClr val="FFFFFF"/>
              </a:clrFrom>
              <a:clrTo>
                <a:srgbClr val="FFFFFF">
                  <a:alpha val="0"/>
                </a:srgbClr>
              </a:clrTo>
            </a:clrChange>
            <a:extLst>
              <a:ext uri="{BEBA8EAE-BF5A-486C-A8C5-ECC9F3942E4B}">
                <a14:imgProps xmlns:a14="http://schemas.microsoft.com/office/drawing/2010/main">
                  <a14:imgLayer r:embed="rId19">
                    <a14:imgEffect>
                      <a14:saturation sat="99000"/>
                    </a14:imgEffect>
                  </a14:imgLayer>
                </a14:imgProps>
              </a:ext>
              <a:ext uri="{28A0092B-C50C-407E-A947-70E740481C1C}">
                <a14:useLocalDpi xmlns:a14="http://schemas.microsoft.com/office/drawing/2010/main" val="0"/>
              </a:ext>
            </a:extLst>
          </a:blip>
          <a:stretch>
            <a:fillRect/>
          </a:stretch>
        </p:blipFill>
        <p:spPr>
          <a:xfrm>
            <a:off x="3342315" y="166841"/>
            <a:ext cx="3413200" cy="1543126"/>
          </a:xfrm>
          <a:prstGeom prst="rect">
            <a:avLst/>
          </a:prstGeom>
          <a:ln>
            <a:noFill/>
          </a:ln>
        </p:spPr>
      </p:pic>
    </p:spTree>
    <p:extLst>
      <p:ext uri="{BB962C8B-B14F-4D97-AF65-F5344CB8AC3E}">
        <p14:creationId xmlns:p14="http://schemas.microsoft.com/office/powerpoint/2010/main" val="34989546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6A9D72"/>
        </a:solidFill>
        <a:effectLst/>
      </p:bgPr>
    </p:bg>
    <p:spTree>
      <p:nvGrpSpPr>
        <p:cNvPr id="1" name=""/>
        <p:cNvGrpSpPr/>
        <p:nvPr/>
      </p:nvGrpSpPr>
      <p:grpSpPr>
        <a:xfrm>
          <a:off x="0" y="0"/>
          <a:ext cx="0" cy="0"/>
          <a:chOff x="0" y="0"/>
          <a:chExt cx="0" cy="0"/>
        </a:xfrm>
      </p:grpSpPr>
      <p:grpSp>
        <p:nvGrpSpPr>
          <p:cNvPr id="10" name="Group 10"/>
          <p:cNvGrpSpPr/>
          <p:nvPr/>
        </p:nvGrpSpPr>
        <p:grpSpPr>
          <a:xfrm>
            <a:off x="0" y="9218727"/>
            <a:ext cx="18288000" cy="1028700"/>
            <a:chOff x="0" y="0"/>
            <a:chExt cx="3703986" cy="232655"/>
          </a:xfrm>
        </p:grpSpPr>
        <p:sp>
          <p:nvSpPr>
            <p:cNvPr id="11"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p:spPr>
        </p:sp>
        <p:sp>
          <p:nvSpPr>
            <p:cNvPr id="12"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15" name="TextBox 15"/>
          <p:cNvSpPr txBox="1"/>
          <p:nvPr/>
        </p:nvSpPr>
        <p:spPr>
          <a:xfrm rot="7630503">
            <a:off x="14581667" y="10332316"/>
            <a:ext cx="6233878" cy="8824587"/>
          </a:xfrm>
          <a:prstGeom prst="rect">
            <a:avLst/>
          </a:prstGeom>
        </p:spPr>
        <p:txBody>
          <a:bodyPr lIns="50800" tIns="50800" rIns="50800" bIns="50800" rtlCol="0" anchor="ctr"/>
          <a:lstStyle/>
          <a:p>
            <a:pPr algn="ctr">
              <a:lnSpc>
                <a:spcPts val="3080"/>
              </a:lnSpc>
            </a:pPr>
            <a:endParaRPr/>
          </a:p>
        </p:txBody>
      </p:sp>
      <p:grpSp>
        <p:nvGrpSpPr>
          <p:cNvPr id="16" name="Group 16"/>
          <p:cNvGrpSpPr/>
          <p:nvPr/>
        </p:nvGrpSpPr>
        <p:grpSpPr>
          <a:xfrm>
            <a:off x="0" y="9127574"/>
            <a:ext cx="18288000" cy="359409"/>
            <a:chOff x="0" y="0"/>
            <a:chExt cx="2907550" cy="27671"/>
          </a:xfrm>
        </p:grpSpPr>
        <p:sp>
          <p:nvSpPr>
            <p:cNvPr id="17" name="Freeform 17"/>
            <p:cNvSpPr/>
            <p:nvPr/>
          </p:nvSpPr>
          <p:spPr>
            <a:xfrm>
              <a:off x="0" y="0"/>
              <a:ext cx="2907550" cy="27671"/>
            </a:xfrm>
            <a:custGeom>
              <a:avLst/>
              <a:gdLst/>
              <a:ahLst/>
              <a:cxnLst/>
              <a:rect l="l" t="t" r="r" b="b"/>
              <a:pathLst>
                <a:path w="2907550" h="27671">
                  <a:moveTo>
                    <a:pt x="2823" y="0"/>
                  </a:moveTo>
                  <a:lnTo>
                    <a:pt x="2904727" y="0"/>
                  </a:lnTo>
                  <a:cubicBezTo>
                    <a:pt x="2905476" y="0"/>
                    <a:pt x="2906194" y="297"/>
                    <a:pt x="2906724" y="827"/>
                  </a:cubicBezTo>
                  <a:cubicBezTo>
                    <a:pt x="2907253" y="1356"/>
                    <a:pt x="2907550" y="2074"/>
                    <a:pt x="2907550" y="2823"/>
                  </a:cubicBezTo>
                  <a:lnTo>
                    <a:pt x="2907550" y="24847"/>
                  </a:lnTo>
                  <a:cubicBezTo>
                    <a:pt x="2907550" y="25596"/>
                    <a:pt x="2907253" y="26314"/>
                    <a:pt x="2906724" y="26844"/>
                  </a:cubicBezTo>
                  <a:cubicBezTo>
                    <a:pt x="2906194" y="27373"/>
                    <a:pt x="2905476" y="27671"/>
                    <a:pt x="2904727" y="27671"/>
                  </a:cubicBezTo>
                  <a:lnTo>
                    <a:pt x="2823" y="27671"/>
                  </a:lnTo>
                  <a:cubicBezTo>
                    <a:pt x="2074" y="27671"/>
                    <a:pt x="1356" y="27373"/>
                    <a:pt x="827" y="26844"/>
                  </a:cubicBezTo>
                  <a:cubicBezTo>
                    <a:pt x="297" y="26314"/>
                    <a:pt x="0" y="25596"/>
                    <a:pt x="0" y="24847"/>
                  </a:cubicBezTo>
                  <a:lnTo>
                    <a:pt x="0" y="2823"/>
                  </a:lnTo>
                  <a:cubicBezTo>
                    <a:pt x="0" y="2074"/>
                    <a:pt x="297" y="1356"/>
                    <a:pt x="827" y="827"/>
                  </a:cubicBezTo>
                  <a:cubicBezTo>
                    <a:pt x="1356" y="297"/>
                    <a:pt x="2074" y="0"/>
                    <a:pt x="2823" y="0"/>
                  </a:cubicBezTo>
                  <a:close/>
                </a:path>
              </a:pathLst>
            </a:custGeom>
            <a:solidFill>
              <a:srgbClr val="6A9D72"/>
            </a:solidFill>
            <a:ln cap="sq">
              <a:noFill/>
              <a:prstDash val="solid"/>
              <a:miter/>
            </a:ln>
          </p:spPr>
        </p:sp>
        <p:sp>
          <p:nvSpPr>
            <p:cNvPr id="18" name="TextBox 18"/>
            <p:cNvSpPr txBox="1"/>
            <p:nvPr/>
          </p:nvSpPr>
          <p:spPr>
            <a:xfrm>
              <a:off x="0" y="-38100"/>
              <a:ext cx="2907550" cy="65771"/>
            </a:xfrm>
            <a:prstGeom prst="rect">
              <a:avLst/>
            </a:prstGeom>
          </p:spPr>
          <p:txBody>
            <a:bodyPr lIns="50800" tIns="50800" rIns="50800" bIns="50800" rtlCol="0" anchor="ctr"/>
            <a:lstStyle/>
            <a:p>
              <a:pPr algn="ctr">
                <a:lnSpc>
                  <a:spcPts val="3080"/>
                </a:lnSpc>
              </a:pPr>
              <a:endParaRPr/>
            </a:p>
          </p:txBody>
        </p:sp>
      </p:grpSp>
      <p:sp>
        <p:nvSpPr>
          <p:cNvPr id="20" name="TextBox 20"/>
          <p:cNvSpPr txBox="1"/>
          <p:nvPr/>
        </p:nvSpPr>
        <p:spPr>
          <a:xfrm>
            <a:off x="13768057" y="9608713"/>
            <a:ext cx="4254644" cy="517962"/>
          </a:xfrm>
          <a:prstGeom prst="rect">
            <a:avLst/>
          </a:prstGeom>
        </p:spPr>
        <p:txBody>
          <a:bodyPr wrap="square" lIns="0" tIns="0" rIns="0" bIns="0" rtlCol="0" anchor="t">
            <a:spAutoFit/>
          </a:bodyPr>
          <a:lstStyle/>
          <a:p>
            <a:pPr algn="l">
              <a:lnSpc>
                <a:spcPts val="4429"/>
              </a:lnSpc>
            </a:pPr>
            <a:r>
              <a:rPr lang="en-US" sz="2800" spc="44" dirty="0" err="1">
                <a:solidFill>
                  <a:srgbClr val="FFFFFF"/>
                </a:solidFill>
              </a:rPr>
              <a:t>zonguldakgeopark</a:t>
            </a:r>
            <a:endParaRPr lang="en-US" sz="3164" spc="44" dirty="0">
              <a:solidFill>
                <a:srgbClr val="FFFFFF"/>
              </a:solidFill>
            </a:endParaRPr>
          </a:p>
        </p:txBody>
      </p:sp>
      <p:sp>
        <p:nvSpPr>
          <p:cNvPr id="21" name="Freeform 21"/>
          <p:cNvSpPr/>
          <p:nvPr/>
        </p:nvSpPr>
        <p:spPr>
          <a:xfrm>
            <a:off x="12398639" y="9609599"/>
            <a:ext cx="1270282" cy="662425"/>
          </a:xfrm>
          <a:custGeom>
            <a:avLst/>
            <a:gdLst/>
            <a:ahLst/>
            <a:cxnLst/>
            <a:rect l="l" t="t" r="r" b="b"/>
            <a:pathLst>
              <a:path w="1270282" h="662425">
                <a:moveTo>
                  <a:pt x="0" y="0"/>
                </a:moveTo>
                <a:lnTo>
                  <a:pt x="1270281" y="0"/>
                </a:lnTo>
                <a:lnTo>
                  <a:pt x="1270281"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l="-120421"/>
            </a:stretch>
          </a:blipFill>
        </p:spPr>
      </p:sp>
      <p:sp>
        <p:nvSpPr>
          <p:cNvPr id="22" name="Freeform 22"/>
          <p:cNvSpPr/>
          <p:nvPr/>
        </p:nvSpPr>
        <p:spPr>
          <a:xfrm>
            <a:off x="11899119" y="9683739"/>
            <a:ext cx="514144" cy="514144"/>
          </a:xfrm>
          <a:custGeom>
            <a:avLst/>
            <a:gdLst/>
            <a:ahLst/>
            <a:cxnLst/>
            <a:rect l="l" t="t" r="r" b="b"/>
            <a:pathLst>
              <a:path w="514144" h="514144">
                <a:moveTo>
                  <a:pt x="0" y="0"/>
                </a:moveTo>
                <a:lnTo>
                  <a:pt x="514145" y="0"/>
                </a:lnTo>
                <a:lnTo>
                  <a:pt x="514145" y="514144"/>
                </a:lnTo>
                <a:lnTo>
                  <a:pt x="0" y="514144"/>
                </a:lnTo>
                <a:lnTo>
                  <a:pt x="0" y="0"/>
                </a:lnTo>
                <a:close/>
              </a:path>
            </a:pathLst>
          </a:custGeom>
          <a:blipFill>
            <a:blip r:embed="rId10"/>
            <a:stretch>
              <a:fillRect/>
            </a:stretch>
          </a:blipFill>
        </p:spPr>
      </p:sp>
      <p:sp>
        <p:nvSpPr>
          <p:cNvPr id="23" name="Freeform 23"/>
          <p:cNvSpPr/>
          <p:nvPr/>
        </p:nvSpPr>
        <p:spPr>
          <a:xfrm>
            <a:off x="10925574" y="9609599"/>
            <a:ext cx="1047261" cy="662425"/>
          </a:xfrm>
          <a:custGeom>
            <a:avLst/>
            <a:gdLst/>
            <a:ahLst/>
            <a:cxnLst/>
            <a:rect l="l" t="t" r="r" b="b"/>
            <a:pathLst>
              <a:path w="1047261" h="662425">
                <a:moveTo>
                  <a:pt x="0" y="0"/>
                </a:moveTo>
                <a:lnTo>
                  <a:pt x="1047260" y="0"/>
                </a:lnTo>
                <a:lnTo>
                  <a:pt x="1047260"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r="-167362"/>
            </a:stretch>
          </a:blipFill>
        </p:spPr>
      </p:sp>
      <p:grpSp>
        <p:nvGrpSpPr>
          <p:cNvPr id="25" name="Group 7"/>
          <p:cNvGrpSpPr/>
          <p:nvPr/>
        </p:nvGrpSpPr>
        <p:grpSpPr>
          <a:xfrm>
            <a:off x="170833" y="620752"/>
            <a:ext cx="10737018" cy="8426885"/>
            <a:chOff x="-154767" y="-57150"/>
            <a:chExt cx="2945602" cy="2235693"/>
          </a:xfrm>
        </p:grpSpPr>
        <p:sp>
          <p:nvSpPr>
            <p:cNvPr id="26" name="Freeform 8"/>
            <p:cNvSpPr/>
            <p:nvPr/>
          </p:nvSpPr>
          <p:spPr>
            <a:xfrm>
              <a:off x="-154767" y="159056"/>
              <a:ext cx="2945602" cy="2019487"/>
            </a:xfrm>
            <a:custGeom>
              <a:avLst/>
              <a:gdLst/>
              <a:ahLst/>
              <a:cxnLst/>
              <a:rect l="l" t="t" r="r" b="b"/>
              <a:pathLst>
                <a:path w="2478820" h="2163797">
                  <a:moveTo>
                    <a:pt x="27968" y="0"/>
                  </a:moveTo>
                  <a:lnTo>
                    <a:pt x="2450852" y="0"/>
                  </a:lnTo>
                  <a:cubicBezTo>
                    <a:pt x="2458270" y="0"/>
                    <a:pt x="2465383" y="2947"/>
                    <a:pt x="2470628" y="8192"/>
                  </a:cubicBezTo>
                  <a:cubicBezTo>
                    <a:pt x="2475873" y="13436"/>
                    <a:pt x="2478820" y="20550"/>
                    <a:pt x="2478820" y="27968"/>
                  </a:cubicBezTo>
                  <a:lnTo>
                    <a:pt x="2478820" y="2135830"/>
                  </a:lnTo>
                  <a:cubicBezTo>
                    <a:pt x="2478820" y="2143247"/>
                    <a:pt x="2475873" y="2150361"/>
                    <a:pt x="2470628" y="2155606"/>
                  </a:cubicBezTo>
                  <a:cubicBezTo>
                    <a:pt x="2465383" y="2160851"/>
                    <a:pt x="2458270" y="2163797"/>
                    <a:pt x="2450852" y="2163797"/>
                  </a:cubicBezTo>
                  <a:lnTo>
                    <a:pt x="27968" y="2163797"/>
                  </a:lnTo>
                  <a:cubicBezTo>
                    <a:pt x="20550" y="2163797"/>
                    <a:pt x="13436" y="2160851"/>
                    <a:pt x="8192" y="2155606"/>
                  </a:cubicBezTo>
                  <a:cubicBezTo>
                    <a:pt x="2947" y="2150361"/>
                    <a:pt x="0" y="2143247"/>
                    <a:pt x="0" y="2135830"/>
                  </a:cubicBezTo>
                  <a:lnTo>
                    <a:pt x="0" y="27968"/>
                  </a:lnTo>
                  <a:cubicBezTo>
                    <a:pt x="0" y="20550"/>
                    <a:pt x="2947" y="13436"/>
                    <a:pt x="8192" y="8192"/>
                  </a:cubicBezTo>
                  <a:cubicBezTo>
                    <a:pt x="13436" y="2947"/>
                    <a:pt x="20550" y="0"/>
                    <a:pt x="27968" y="0"/>
                  </a:cubicBezTo>
                  <a:close/>
                </a:path>
              </a:pathLst>
            </a:custGeom>
            <a:solidFill>
              <a:srgbClr val="6A9D72"/>
            </a:solidFill>
            <a:ln w="76200" cap="rnd">
              <a:solidFill>
                <a:srgbClr val="FEFEFE"/>
              </a:solidFill>
              <a:prstDash val="solid"/>
              <a:round/>
            </a:ln>
          </p:spPr>
          <p:txBody>
            <a:bodyPr/>
            <a:lstStyle/>
            <a:p>
              <a:r>
                <a:rPr lang="tr-TR" sz="2800" b="1" i="1" dirty="0" smtClean="0">
                  <a:solidFill>
                    <a:schemeClr val="bg1"/>
                  </a:solidFill>
                </a:rPr>
                <a:t> </a:t>
              </a:r>
              <a:r>
                <a:rPr lang="tr-TR" b="1" dirty="0" smtClean="0">
                  <a:solidFill>
                    <a:schemeClr val="bg1"/>
                  </a:solidFill>
                </a:rPr>
                <a:t>Tarih</a:t>
              </a:r>
              <a:endParaRPr lang="tr-TR" sz="2800" b="1" dirty="0">
                <a:solidFill>
                  <a:schemeClr val="bg1"/>
                </a:solidFill>
              </a:endParaRPr>
            </a:p>
          </p:txBody>
        </p:sp>
        <p:sp>
          <p:nvSpPr>
            <p:cNvPr id="27" name="TextBox 9"/>
            <p:cNvSpPr txBox="1"/>
            <p:nvPr/>
          </p:nvSpPr>
          <p:spPr>
            <a:xfrm>
              <a:off x="0" y="-57150"/>
              <a:ext cx="2478820" cy="2220947"/>
            </a:xfrm>
            <a:prstGeom prst="rect">
              <a:avLst/>
            </a:prstGeom>
          </p:spPr>
          <p:txBody>
            <a:bodyPr lIns="50800" tIns="50800" rIns="50800" bIns="50800" rtlCol="0" anchor="ctr"/>
            <a:lstStyle/>
            <a:p>
              <a:pPr algn="ctr">
                <a:lnSpc>
                  <a:spcPts val="3611"/>
                </a:lnSpc>
              </a:pPr>
              <a:endParaRPr dirty="0"/>
            </a:p>
          </p:txBody>
        </p:sp>
      </p:grpSp>
      <p:sp>
        <p:nvSpPr>
          <p:cNvPr id="28" name="AutoShape 11"/>
          <p:cNvSpPr/>
          <p:nvPr/>
        </p:nvSpPr>
        <p:spPr>
          <a:xfrm flipH="1" flipV="1">
            <a:off x="188556" y="1954837"/>
            <a:ext cx="10767498" cy="10563"/>
          </a:xfrm>
          <a:prstGeom prst="line">
            <a:avLst/>
          </a:prstGeom>
          <a:ln w="38100" cap="flat">
            <a:solidFill>
              <a:srgbClr val="FFFFFF"/>
            </a:solidFill>
            <a:prstDash val="solid"/>
            <a:headEnd type="none" w="sm" len="sm"/>
            <a:tailEnd type="none" w="sm" len="sm"/>
          </a:ln>
        </p:spPr>
      </p:sp>
      <p:sp>
        <p:nvSpPr>
          <p:cNvPr id="29" name="AutoShape 11"/>
          <p:cNvSpPr/>
          <p:nvPr/>
        </p:nvSpPr>
        <p:spPr>
          <a:xfrm flipH="1" flipV="1">
            <a:off x="219035" y="2494221"/>
            <a:ext cx="10706537" cy="0"/>
          </a:xfrm>
          <a:prstGeom prst="line">
            <a:avLst/>
          </a:prstGeom>
          <a:ln w="38100" cap="flat">
            <a:solidFill>
              <a:srgbClr val="FFFFFF"/>
            </a:solidFill>
            <a:prstDash val="solid"/>
            <a:headEnd type="none" w="sm" len="sm"/>
            <a:tailEnd type="none" w="sm" len="sm"/>
          </a:ln>
        </p:spPr>
      </p:sp>
      <p:sp>
        <p:nvSpPr>
          <p:cNvPr id="30" name="AutoShape 11"/>
          <p:cNvSpPr/>
          <p:nvPr/>
        </p:nvSpPr>
        <p:spPr>
          <a:xfrm flipH="1">
            <a:off x="188554" y="3012266"/>
            <a:ext cx="10737017" cy="0"/>
          </a:xfrm>
          <a:prstGeom prst="line">
            <a:avLst/>
          </a:prstGeom>
          <a:ln w="38100" cap="flat">
            <a:solidFill>
              <a:srgbClr val="FFFFFF"/>
            </a:solidFill>
            <a:prstDash val="solid"/>
            <a:headEnd type="none" w="sm" len="sm"/>
            <a:tailEnd type="none" w="sm" len="sm"/>
          </a:ln>
        </p:spPr>
      </p:sp>
      <p:sp>
        <p:nvSpPr>
          <p:cNvPr id="31" name="AutoShape 11"/>
          <p:cNvSpPr/>
          <p:nvPr/>
        </p:nvSpPr>
        <p:spPr>
          <a:xfrm rot="5400000" flipH="1">
            <a:off x="394175" y="2672311"/>
            <a:ext cx="2325517" cy="25451"/>
          </a:xfrm>
          <a:prstGeom prst="line">
            <a:avLst/>
          </a:prstGeom>
          <a:ln w="38100" cap="flat">
            <a:solidFill>
              <a:srgbClr val="FFFFFF"/>
            </a:solidFill>
            <a:prstDash val="solid"/>
            <a:headEnd type="none" w="sm" len="sm"/>
            <a:tailEnd type="none" w="sm" len="sm"/>
          </a:ln>
        </p:spPr>
      </p:sp>
      <p:sp>
        <p:nvSpPr>
          <p:cNvPr id="32" name="AutoShape 11"/>
          <p:cNvSpPr/>
          <p:nvPr/>
        </p:nvSpPr>
        <p:spPr>
          <a:xfrm flipH="1">
            <a:off x="203795" y="3848100"/>
            <a:ext cx="10737015" cy="0"/>
          </a:xfrm>
          <a:prstGeom prst="line">
            <a:avLst/>
          </a:prstGeom>
          <a:ln w="38100" cap="flat">
            <a:solidFill>
              <a:srgbClr val="FFFFFF"/>
            </a:solidFill>
            <a:prstDash val="solid"/>
            <a:headEnd type="none" w="sm" len="sm"/>
            <a:tailEnd type="none" w="sm" len="sm"/>
          </a:ln>
        </p:spPr>
      </p:sp>
      <p:sp>
        <p:nvSpPr>
          <p:cNvPr id="33" name="Dikdörtgen 32"/>
          <p:cNvSpPr/>
          <p:nvPr/>
        </p:nvSpPr>
        <p:spPr>
          <a:xfrm>
            <a:off x="241497" y="3121805"/>
            <a:ext cx="1285785" cy="369332"/>
          </a:xfrm>
          <a:prstGeom prst="rect">
            <a:avLst/>
          </a:prstGeom>
        </p:spPr>
        <p:txBody>
          <a:bodyPr wrap="square">
            <a:spAutoFit/>
          </a:bodyPr>
          <a:lstStyle/>
          <a:p>
            <a:r>
              <a:rPr lang="tr-TR" b="1" dirty="0">
                <a:solidFill>
                  <a:schemeClr val="bg1"/>
                </a:solidFill>
              </a:rPr>
              <a:t>İşbirliği</a:t>
            </a:r>
          </a:p>
        </p:txBody>
      </p:sp>
      <p:sp>
        <p:nvSpPr>
          <p:cNvPr id="34" name="Dikdörtgen 33"/>
          <p:cNvSpPr/>
          <p:nvPr/>
        </p:nvSpPr>
        <p:spPr>
          <a:xfrm>
            <a:off x="291580" y="2084966"/>
            <a:ext cx="860124" cy="369332"/>
          </a:xfrm>
          <a:prstGeom prst="rect">
            <a:avLst/>
          </a:prstGeom>
        </p:spPr>
        <p:txBody>
          <a:bodyPr wrap="square">
            <a:spAutoFit/>
          </a:bodyPr>
          <a:lstStyle/>
          <a:p>
            <a:r>
              <a:rPr lang="tr-TR" b="1" dirty="0">
                <a:solidFill>
                  <a:schemeClr val="bg1"/>
                </a:solidFill>
              </a:rPr>
              <a:t>Saat</a:t>
            </a:r>
          </a:p>
        </p:txBody>
      </p:sp>
      <p:sp>
        <p:nvSpPr>
          <p:cNvPr id="35" name="Dikdörtgen 34"/>
          <p:cNvSpPr/>
          <p:nvPr/>
        </p:nvSpPr>
        <p:spPr>
          <a:xfrm>
            <a:off x="333960" y="2489046"/>
            <a:ext cx="801676" cy="523220"/>
          </a:xfrm>
          <a:prstGeom prst="rect">
            <a:avLst/>
          </a:prstGeom>
        </p:spPr>
        <p:txBody>
          <a:bodyPr wrap="square">
            <a:spAutoFit/>
          </a:bodyPr>
          <a:lstStyle/>
          <a:p>
            <a:endParaRPr lang="tr-TR" sz="2800" b="1" i="1" dirty="0">
              <a:solidFill>
                <a:schemeClr val="bg1"/>
              </a:solidFill>
            </a:endParaRPr>
          </a:p>
        </p:txBody>
      </p:sp>
      <p:grpSp>
        <p:nvGrpSpPr>
          <p:cNvPr id="36" name="Group 10"/>
          <p:cNvGrpSpPr/>
          <p:nvPr/>
        </p:nvGrpSpPr>
        <p:grpSpPr>
          <a:xfrm>
            <a:off x="219036" y="268042"/>
            <a:ext cx="10737018" cy="1028700"/>
            <a:chOff x="0" y="0"/>
            <a:chExt cx="3703986" cy="232655"/>
          </a:xfrm>
          <a:effectLst>
            <a:outerShdw blurRad="50800" dist="38100" dir="2700000" algn="tl" rotWithShape="0">
              <a:prstClr val="black">
                <a:alpha val="40000"/>
              </a:prstClr>
            </a:outerShdw>
          </a:effectLst>
        </p:grpSpPr>
        <p:sp>
          <p:nvSpPr>
            <p:cNvPr id="37"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a:ln>
              <a:noFill/>
            </a:ln>
          </p:spPr>
        </p:sp>
        <p:sp>
          <p:nvSpPr>
            <p:cNvPr id="38"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39" name="Dikdörtgen 38"/>
          <p:cNvSpPr/>
          <p:nvPr/>
        </p:nvSpPr>
        <p:spPr>
          <a:xfrm>
            <a:off x="41802" y="476697"/>
            <a:ext cx="10956054" cy="584775"/>
          </a:xfrm>
          <a:prstGeom prst="rect">
            <a:avLst/>
          </a:prstGeom>
        </p:spPr>
        <p:txBody>
          <a:bodyPr wrap="square">
            <a:spAutoFit/>
          </a:bodyPr>
          <a:lstStyle/>
          <a:p>
            <a:pPr algn="ctr"/>
            <a:r>
              <a:rPr lang="tr-TR" sz="3200" b="1" dirty="0" smtClean="0">
                <a:solidFill>
                  <a:srgbClr val="FFFFFF"/>
                </a:solidFill>
              </a:rPr>
              <a:t>Zonguldak İl Milli Eğitim Müdürlüğü ile Protokol İmzalandı</a:t>
            </a:r>
            <a:endParaRPr lang="tr-TR" sz="3200" b="1" dirty="0">
              <a:solidFill>
                <a:srgbClr val="FFFFFF"/>
              </a:solidFill>
            </a:endParaRPr>
          </a:p>
        </p:txBody>
      </p:sp>
      <p:sp>
        <p:nvSpPr>
          <p:cNvPr id="13" name="Dikdörtgen 12"/>
          <p:cNvSpPr/>
          <p:nvPr/>
        </p:nvSpPr>
        <p:spPr>
          <a:xfrm>
            <a:off x="1581015" y="1514402"/>
            <a:ext cx="1295547" cy="451406"/>
          </a:xfrm>
          <a:prstGeom prst="rect">
            <a:avLst/>
          </a:prstGeom>
        </p:spPr>
        <p:txBody>
          <a:bodyPr wrap="none">
            <a:spAutoFit/>
          </a:bodyPr>
          <a:lstStyle/>
          <a:p>
            <a:pPr>
              <a:lnSpc>
                <a:spcPts val="3080"/>
              </a:lnSpc>
            </a:pPr>
            <a:r>
              <a:rPr lang="tr-TR" b="1" dirty="0" smtClean="0">
                <a:solidFill>
                  <a:schemeClr val="bg1"/>
                </a:solidFill>
              </a:rPr>
              <a:t>07.01.2025 </a:t>
            </a:r>
            <a:endParaRPr lang="en-US" b="1" dirty="0">
              <a:solidFill>
                <a:schemeClr val="bg1"/>
              </a:solidFill>
            </a:endParaRPr>
          </a:p>
        </p:txBody>
      </p:sp>
      <p:sp>
        <p:nvSpPr>
          <p:cNvPr id="14" name="Dikdörtgen 13"/>
          <p:cNvSpPr/>
          <p:nvPr/>
        </p:nvSpPr>
        <p:spPr>
          <a:xfrm>
            <a:off x="309746" y="2600292"/>
            <a:ext cx="483594" cy="369332"/>
          </a:xfrm>
          <a:prstGeom prst="rect">
            <a:avLst/>
          </a:prstGeom>
        </p:spPr>
        <p:txBody>
          <a:bodyPr wrap="none">
            <a:spAutoFit/>
          </a:bodyPr>
          <a:lstStyle/>
          <a:p>
            <a:r>
              <a:rPr lang="tr-TR" b="1" dirty="0">
                <a:solidFill>
                  <a:schemeClr val="bg1"/>
                </a:solidFill>
              </a:rPr>
              <a:t>Yer</a:t>
            </a:r>
          </a:p>
        </p:txBody>
      </p:sp>
      <p:sp>
        <p:nvSpPr>
          <p:cNvPr id="19" name="Dikdörtgen 18"/>
          <p:cNvSpPr/>
          <p:nvPr/>
        </p:nvSpPr>
        <p:spPr>
          <a:xfrm>
            <a:off x="1495857" y="1962008"/>
            <a:ext cx="1394934" cy="523220"/>
          </a:xfrm>
          <a:prstGeom prst="rect">
            <a:avLst/>
          </a:prstGeom>
        </p:spPr>
        <p:txBody>
          <a:bodyPr wrap="none">
            <a:spAutoFit/>
          </a:bodyPr>
          <a:lstStyle/>
          <a:p>
            <a:r>
              <a:rPr lang="tr-TR" sz="2800" b="1" i="1" dirty="0">
                <a:solidFill>
                  <a:srgbClr val="FFFFFF"/>
                </a:solidFill>
              </a:rPr>
              <a:t> </a:t>
            </a:r>
            <a:r>
              <a:rPr lang="tr-TR" b="1" dirty="0" smtClean="0">
                <a:solidFill>
                  <a:srgbClr val="FFFFFF"/>
                </a:solidFill>
              </a:rPr>
              <a:t>10.00-11.00</a:t>
            </a:r>
            <a:endParaRPr lang="tr-TR" dirty="0"/>
          </a:p>
        </p:txBody>
      </p:sp>
      <p:sp>
        <p:nvSpPr>
          <p:cNvPr id="40" name="Dikdörtgen 39"/>
          <p:cNvSpPr/>
          <p:nvPr/>
        </p:nvSpPr>
        <p:spPr>
          <a:xfrm>
            <a:off x="1544208" y="3214234"/>
            <a:ext cx="9144000" cy="369332"/>
          </a:xfrm>
          <a:prstGeom prst="rect">
            <a:avLst/>
          </a:prstGeom>
        </p:spPr>
        <p:txBody>
          <a:bodyPr>
            <a:spAutoFit/>
          </a:bodyPr>
          <a:lstStyle/>
          <a:p>
            <a:r>
              <a:rPr lang="tr-TR" b="1" dirty="0">
                <a:solidFill>
                  <a:srgbClr val="FFFFFF"/>
                </a:solidFill>
              </a:rPr>
              <a:t>Ulusal Zonguldak </a:t>
            </a:r>
            <a:r>
              <a:rPr lang="tr-TR" b="1" dirty="0" smtClean="0">
                <a:solidFill>
                  <a:srgbClr val="FFFFFF"/>
                </a:solidFill>
              </a:rPr>
              <a:t>Kömür </a:t>
            </a:r>
            <a:r>
              <a:rPr lang="tr-TR" b="1" dirty="0" err="1" smtClean="0">
                <a:solidFill>
                  <a:srgbClr val="FFFFFF"/>
                </a:solidFill>
              </a:rPr>
              <a:t>Jeoparkı</a:t>
            </a:r>
            <a:r>
              <a:rPr lang="tr-TR" b="1" dirty="0" smtClean="0">
                <a:solidFill>
                  <a:srgbClr val="FFFFFF"/>
                </a:solidFill>
              </a:rPr>
              <a:t>-Zonguldak İl Milli Eğitim Müdürlüğü</a:t>
            </a:r>
            <a:endParaRPr lang="en-US" b="1" dirty="0">
              <a:solidFill>
                <a:srgbClr val="FFFFFF"/>
              </a:solidFill>
            </a:endParaRPr>
          </a:p>
        </p:txBody>
      </p:sp>
      <p:sp>
        <p:nvSpPr>
          <p:cNvPr id="42" name="Dikdörtgen 41"/>
          <p:cNvSpPr/>
          <p:nvPr/>
        </p:nvSpPr>
        <p:spPr>
          <a:xfrm>
            <a:off x="347534" y="4293551"/>
            <a:ext cx="10419053" cy="553998"/>
          </a:xfrm>
          <a:prstGeom prst="rect">
            <a:avLst/>
          </a:prstGeom>
        </p:spPr>
        <p:txBody>
          <a:bodyPr wrap="square">
            <a:spAutoFit/>
          </a:bodyPr>
          <a:lstStyle/>
          <a:p>
            <a:pPr algn="just" fontAlgn="base"/>
            <a:endParaRPr lang="tr-TR" sz="1700" b="1" i="1" dirty="0">
              <a:solidFill>
                <a:schemeClr val="bg1"/>
              </a:solidFill>
            </a:endParaRPr>
          </a:p>
          <a:p>
            <a:pPr algn="just" fontAlgn="base"/>
            <a:endParaRPr lang="tr-TR" sz="1300" b="1" i="1" dirty="0">
              <a:solidFill>
                <a:schemeClr val="bg1"/>
              </a:solidFill>
            </a:endParaRPr>
          </a:p>
        </p:txBody>
      </p:sp>
      <p:sp>
        <p:nvSpPr>
          <p:cNvPr id="8" name="Dikdörtgen 7"/>
          <p:cNvSpPr/>
          <p:nvPr/>
        </p:nvSpPr>
        <p:spPr>
          <a:xfrm>
            <a:off x="1593873" y="2599266"/>
            <a:ext cx="3685048" cy="369332"/>
          </a:xfrm>
          <a:prstGeom prst="rect">
            <a:avLst/>
          </a:prstGeom>
        </p:spPr>
        <p:txBody>
          <a:bodyPr wrap="none">
            <a:spAutoFit/>
          </a:bodyPr>
          <a:lstStyle/>
          <a:p>
            <a:r>
              <a:rPr lang="tr-TR" b="1" dirty="0" smtClean="0">
                <a:solidFill>
                  <a:srgbClr val="FFFFFF"/>
                </a:solidFill>
              </a:rPr>
              <a:t>Zonguldak Valiliği Kriz Masası Salonu</a:t>
            </a:r>
            <a:endParaRPr lang="tr-TR" b="1" dirty="0">
              <a:solidFill>
                <a:srgbClr val="FFFFFF"/>
              </a:solidFill>
            </a:endParaRPr>
          </a:p>
        </p:txBody>
      </p:sp>
      <p:sp>
        <p:nvSpPr>
          <p:cNvPr id="2" name="Dikdörtgen 1"/>
          <p:cNvSpPr/>
          <p:nvPr/>
        </p:nvSpPr>
        <p:spPr>
          <a:xfrm>
            <a:off x="524058" y="4096806"/>
            <a:ext cx="9991542" cy="3477875"/>
          </a:xfrm>
          <a:prstGeom prst="rect">
            <a:avLst/>
          </a:prstGeom>
        </p:spPr>
        <p:txBody>
          <a:bodyPr wrap="square">
            <a:spAutoFit/>
          </a:bodyPr>
          <a:lstStyle/>
          <a:p>
            <a:pPr algn="just" fontAlgn="base"/>
            <a:r>
              <a:rPr lang="tr-TR" sz="2000" i="1" dirty="0">
                <a:solidFill>
                  <a:schemeClr val="bg1"/>
                </a:solidFill>
              </a:rPr>
              <a:t>Batı Karadeniz Kalkınma Ajansının desteklediği "Zonguldak Kömür </a:t>
            </a:r>
            <a:r>
              <a:rPr lang="tr-TR" sz="2000" i="1" dirty="0" err="1">
                <a:solidFill>
                  <a:schemeClr val="bg1"/>
                </a:solidFill>
              </a:rPr>
              <a:t>Jeoparkı</a:t>
            </a:r>
            <a:r>
              <a:rPr lang="tr-TR" sz="2000" i="1" dirty="0">
                <a:solidFill>
                  <a:schemeClr val="bg1"/>
                </a:solidFill>
              </a:rPr>
              <a:t> UNESCO' ya hazırlanıyor" isimli projenin bir bileşeni olan “Eğitim ve Farkındalık Etkinlikleri” kapsamında; Vali Yardımcımız Sayın Muammer Balcı başkanlığında, İl Milli Eğitim Müdürlüğü ve Ulusal Zonguldak Kömür </a:t>
            </a:r>
            <a:r>
              <a:rPr lang="tr-TR" sz="2000" i="1" dirty="0" err="1">
                <a:solidFill>
                  <a:schemeClr val="bg1"/>
                </a:solidFill>
              </a:rPr>
              <a:t>Jeoparkı</a:t>
            </a:r>
            <a:r>
              <a:rPr lang="tr-TR" sz="2000" i="1" dirty="0">
                <a:solidFill>
                  <a:schemeClr val="bg1"/>
                </a:solidFill>
              </a:rPr>
              <a:t> arasında "Eğitim ve Farkındalık Çalışmaları Protokolü" imzalandı.</a:t>
            </a:r>
          </a:p>
          <a:p>
            <a:pPr algn="just" fontAlgn="base"/>
            <a:r>
              <a:rPr lang="tr-TR" sz="2000" i="1" dirty="0">
                <a:solidFill>
                  <a:schemeClr val="bg1"/>
                </a:solidFill>
              </a:rPr>
              <a:t>İmzalanan bu protokol Zonguldak’ın ulusal ve uluslararası düzeyde markalaşması, doğal mirasın korunması ve gelecek nesillere aktarılması gibi temel ilkeleri hedeflemektedir. Zonguldak İl sınırları </a:t>
            </a:r>
            <a:r>
              <a:rPr lang="tr-TR" sz="2000" i="1" dirty="0" err="1">
                <a:solidFill>
                  <a:schemeClr val="bg1"/>
                </a:solidFill>
              </a:rPr>
              <a:t>içersinde</a:t>
            </a:r>
            <a:r>
              <a:rPr lang="tr-TR" sz="2000" i="1" dirty="0">
                <a:solidFill>
                  <a:schemeClr val="bg1"/>
                </a:solidFill>
              </a:rPr>
              <a:t> yer alan ilk ve ortaöğretim düzeyindeki okullarda eğitim gören öğrencilerimize ve öğretmenlerimize, </a:t>
            </a:r>
            <a:r>
              <a:rPr lang="tr-TR" sz="2000" i="1" dirty="0" err="1">
                <a:solidFill>
                  <a:schemeClr val="bg1"/>
                </a:solidFill>
              </a:rPr>
              <a:t>Jeoparkımızın</a:t>
            </a:r>
            <a:r>
              <a:rPr lang="tr-TR" sz="2000" i="1" dirty="0">
                <a:solidFill>
                  <a:schemeClr val="bg1"/>
                </a:solidFill>
              </a:rPr>
              <a:t> </a:t>
            </a:r>
            <a:r>
              <a:rPr lang="tr-TR" sz="2000" i="1" dirty="0" err="1">
                <a:solidFill>
                  <a:schemeClr val="bg1"/>
                </a:solidFill>
              </a:rPr>
              <a:t>jeositleri</a:t>
            </a:r>
            <a:r>
              <a:rPr lang="tr-TR" sz="2000" i="1" dirty="0">
                <a:solidFill>
                  <a:schemeClr val="bg1"/>
                </a:solidFill>
              </a:rPr>
              <a:t> gezdirilecektir. </a:t>
            </a:r>
          </a:p>
          <a:p>
            <a:pPr algn="just" fontAlgn="base"/>
            <a:r>
              <a:rPr lang="tr-TR" sz="2000" i="1" dirty="0">
                <a:solidFill>
                  <a:schemeClr val="bg1"/>
                </a:solidFill>
              </a:rPr>
              <a:t>Ulusal Zonguldak Kömür </a:t>
            </a:r>
            <a:r>
              <a:rPr lang="tr-TR" sz="2000" i="1" dirty="0" err="1">
                <a:solidFill>
                  <a:schemeClr val="bg1"/>
                </a:solidFill>
              </a:rPr>
              <a:t>Jeoparkı</a:t>
            </a:r>
            <a:r>
              <a:rPr lang="tr-TR" sz="2000" i="1" dirty="0">
                <a:solidFill>
                  <a:schemeClr val="bg1"/>
                </a:solidFill>
              </a:rPr>
              <a:t> olarak, Unesco Küresel </a:t>
            </a:r>
            <a:r>
              <a:rPr lang="tr-TR" sz="2000" i="1" dirty="0" err="1">
                <a:solidFill>
                  <a:schemeClr val="bg1"/>
                </a:solidFill>
              </a:rPr>
              <a:t>Jeoparklar</a:t>
            </a:r>
            <a:r>
              <a:rPr lang="tr-TR" sz="2000" i="1" dirty="0">
                <a:solidFill>
                  <a:schemeClr val="bg1"/>
                </a:solidFill>
              </a:rPr>
              <a:t> Ağına üyelik hedefiyle; Birleşmiş Milletler Eğitim, Bilim ve Kültür Örgütü (UNESCO) '</a:t>
            </a:r>
            <a:r>
              <a:rPr lang="tr-TR" sz="2000" i="1" dirty="0" err="1">
                <a:solidFill>
                  <a:schemeClr val="bg1"/>
                </a:solidFill>
              </a:rPr>
              <a:t>nun</a:t>
            </a:r>
            <a:r>
              <a:rPr lang="tr-TR" sz="2000" i="1" dirty="0">
                <a:solidFill>
                  <a:schemeClr val="bg1"/>
                </a:solidFill>
              </a:rPr>
              <a:t> hedefleri doğrultusunda çalışmalarımıza devam etmekteyiz.  </a:t>
            </a:r>
          </a:p>
        </p:txBody>
      </p:sp>
      <p:pic>
        <p:nvPicPr>
          <p:cNvPr id="3" name="Resim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61997" y="6345891"/>
            <a:ext cx="5813276" cy="3052742"/>
          </a:xfrm>
          <a:prstGeom prst="rect">
            <a:avLst/>
          </a:prstGeom>
        </p:spPr>
      </p:pic>
      <p:pic>
        <p:nvPicPr>
          <p:cNvPr id="4" name="Resim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61997" y="268042"/>
            <a:ext cx="5813128" cy="3873904"/>
          </a:xfrm>
          <a:prstGeom prst="rect">
            <a:avLst/>
          </a:prstGeom>
        </p:spPr>
      </p:pic>
      <p:pic>
        <p:nvPicPr>
          <p:cNvPr id="5" name="Resim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529038" y="3583566"/>
            <a:ext cx="5813276" cy="3164068"/>
          </a:xfrm>
          <a:prstGeom prst="rect">
            <a:avLst/>
          </a:prstGeom>
        </p:spPr>
      </p:pic>
    </p:spTree>
    <p:extLst>
      <p:ext uri="{BB962C8B-B14F-4D97-AF65-F5344CB8AC3E}">
        <p14:creationId xmlns:p14="http://schemas.microsoft.com/office/powerpoint/2010/main" val="563557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6A9D72"/>
        </a:solidFill>
        <a:effectLst/>
      </p:bgPr>
    </p:bg>
    <p:spTree>
      <p:nvGrpSpPr>
        <p:cNvPr id="1" name=""/>
        <p:cNvGrpSpPr/>
        <p:nvPr/>
      </p:nvGrpSpPr>
      <p:grpSpPr>
        <a:xfrm>
          <a:off x="0" y="0"/>
          <a:ext cx="0" cy="0"/>
          <a:chOff x="0" y="0"/>
          <a:chExt cx="0" cy="0"/>
        </a:xfrm>
      </p:grpSpPr>
      <p:grpSp>
        <p:nvGrpSpPr>
          <p:cNvPr id="10" name="Group 10"/>
          <p:cNvGrpSpPr/>
          <p:nvPr/>
        </p:nvGrpSpPr>
        <p:grpSpPr>
          <a:xfrm>
            <a:off x="0" y="9284157"/>
            <a:ext cx="18288000" cy="1028700"/>
            <a:chOff x="0" y="0"/>
            <a:chExt cx="3703986" cy="232655"/>
          </a:xfrm>
        </p:grpSpPr>
        <p:sp>
          <p:nvSpPr>
            <p:cNvPr id="11"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p:spPr>
        </p:sp>
        <p:sp>
          <p:nvSpPr>
            <p:cNvPr id="12"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15" name="TextBox 15"/>
          <p:cNvSpPr txBox="1"/>
          <p:nvPr/>
        </p:nvSpPr>
        <p:spPr>
          <a:xfrm rot="7630503">
            <a:off x="14581667" y="10332316"/>
            <a:ext cx="6233878" cy="8824587"/>
          </a:xfrm>
          <a:prstGeom prst="rect">
            <a:avLst/>
          </a:prstGeom>
        </p:spPr>
        <p:txBody>
          <a:bodyPr lIns="50800" tIns="50800" rIns="50800" bIns="50800" rtlCol="0" anchor="ctr"/>
          <a:lstStyle/>
          <a:p>
            <a:pPr algn="ctr">
              <a:lnSpc>
                <a:spcPts val="3080"/>
              </a:lnSpc>
            </a:pPr>
            <a:endParaRPr/>
          </a:p>
        </p:txBody>
      </p:sp>
      <p:grpSp>
        <p:nvGrpSpPr>
          <p:cNvPr id="16" name="Group 16"/>
          <p:cNvGrpSpPr/>
          <p:nvPr/>
        </p:nvGrpSpPr>
        <p:grpSpPr>
          <a:xfrm>
            <a:off x="0" y="9127574"/>
            <a:ext cx="18288000" cy="359409"/>
            <a:chOff x="0" y="0"/>
            <a:chExt cx="2907550" cy="27671"/>
          </a:xfrm>
        </p:grpSpPr>
        <p:sp>
          <p:nvSpPr>
            <p:cNvPr id="17" name="Freeform 17"/>
            <p:cNvSpPr/>
            <p:nvPr/>
          </p:nvSpPr>
          <p:spPr>
            <a:xfrm>
              <a:off x="0" y="0"/>
              <a:ext cx="2907550" cy="27671"/>
            </a:xfrm>
            <a:custGeom>
              <a:avLst/>
              <a:gdLst/>
              <a:ahLst/>
              <a:cxnLst/>
              <a:rect l="l" t="t" r="r" b="b"/>
              <a:pathLst>
                <a:path w="2907550" h="27671">
                  <a:moveTo>
                    <a:pt x="2823" y="0"/>
                  </a:moveTo>
                  <a:lnTo>
                    <a:pt x="2904727" y="0"/>
                  </a:lnTo>
                  <a:cubicBezTo>
                    <a:pt x="2905476" y="0"/>
                    <a:pt x="2906194" y="297"/>
                    <a:pt x="2906724" y="827"/>
                  </a:cubicBezTo>
                  <a:cubicBezTo>
                    <a:pt x="2907253" y="1356"/>
                    <a:pt x="2907550" y="2074"/>
                    <a:pt x="2907550" y="2823"/>
                  </a:cubicBezTo>
                  <a:lnTo>
                    <a:pt x="2907550" y="24847"/>
                  </a:lnTo>
                  <a:cubicBezTo>
                    <a:pt x="2907550" y="25596"/>
                    <a:pt x="2907253" y="26314"/>
                    <a:pt x="2906724" y="26844"/>
                  </a:cubicBezTo>
                  <a:cubicBezTo>
                    <a:pt x="2906194" y="27373"/>
                    <a:pt x="2905476" y="27671"/>
                    <a:pt x="2904727" y="27671"/>
                  </a:cubicBezTo>
                  <a:lnTo>
                    <a:pt x="2823" y="27671"/>
                  </a:lnTo>
                  <a:cubicBezTo>
                    <a:pt x="2074" y="27671"/>
                    <a:pt x="1356" y="27373"/>
                    <a:pt x="827" y="26844"/>
                  </a:cubicBezTo>
                  <a:cubicBezTo>
                    <a:pt x="297" y="26314"/>
                    <a:pt x="0" y="25596"/>
                    <a:pt x="0" y="24847"/>
                  </a:cubicBezTo>
                  <a:lnTo>
                    <a:pt x="0" y="2823"/>
                  </a:lnTo>
                  <a:cubicBezTo>
                    <a:pt x="0" y="2074"/>
                    <a:pt x="297" y="1356"/>
                    <a:pt x="827" y="827"/>
                  </a:cubicBezTo>
                  <a:cubicBezTo>
                    <a:pt x="1356" y="297"/>
                    <a:pt x="2074" y="0"/>
                    <a:pt x="2823" y="0"/>
                  </a:cubicBezTo>
                  <a:close/>
                </a:path>
              </a:pathLst>
            </a:custGeom>
            <a:solidFill>
              <a:srgbClr val="6A9D72"/>
            </a:solidFill>
            <a:ln cap="sq">
              <a:noFill/>
              <a:prstDash val="solid"/>
              <a:miter/>
            </a:ln>
          </p:spPr>
        </p:sp>
        <p:sp>
          <p:nvSpPr>
            <p:cNvPr id="18" name="TextBox 18"/>
            <p:cNvSpPr txBox="1"/>
            <p:nvPr/>
          </p:nvSpPr>
          <p:spPr>
            <a:xfrm>
              <a:off x="0" y="-38100"/>
              <a:ext cx="2907550" cy="65771"/>
            </a:xfrm>
            <a:prstGeom prst="rect">
              <a:avLst/>
            </a:prstGeom>
          </p:spPr>
          <p:txBody>
            <a:bodyPr lIns="50800" tIns="50800" rIns="50800" bIns="50800" rtlCol="0" anchor="ctr"/>
            <a:lstStyle/>
            <a:p>
              <a:pPr algn="ctr">
                <a:lnSpc>
                  <a:spcPts val="3080"/>
                </a:lnSpc>
              </a:pPr>
              <a:endParaRPr/>
            </a:p>
          </p:txBody>
        </p:sp>
      </p:grpSp>
      <p:sp>
        <p:nvSpPr>
          <p:cNvPr id="20" name="TextBox 20"/>
          <p:cNvSpPr txBox="1"/>
          <p:nvPr/>
        </p:nvSpPr>
        <p:spPr>
          <a:xfrm>
            <a:off x="13768057" y="9608713"/>
            <a:ext cx="4254644" cy="517962"/>
          </a:xfrm>
          <a:prstGeom prst="rect">
            <a:avLst/>
          </a:prstGeom>
        </p:spPr>
        <p:txBody>
          <a:bodyPr wrap="square" lIns="0" tIns="0" rIns="0" bIns="0" rtlCol="0" anchor="t">
            <a:spAutoFit/>
          </a:bodyPr>
          <a:lstStyle/>
          <a:p>
            <a:pPr algn="l">
              <a:lnSpc>
                <a:spcPts val="4429"/>
              </a:lnSpc>
            </a:pPr>
            <a:r>
              <a:rPr lang="en-US" sz="2800" spc="44" dirty="0" err="1">
                <a:solidFill>
                  <a:srgbClr val="FFFFFF"/>
                </a:solidFill>
              </a:rPr>
              <a:t>zonguldakgeopark</a:t>
            </a:r>
            <a:endParaRPr lang="en-US" sz="3164" spc="44" dirty="0">
              <a:solidFill>
                <a:srgbClr val="FFFFFF"/>
              </a:solidFill>
            </a:endParaRPr>
          </a:p>
        </p:txBody>
      </p:sp>
      <p:sp>
        <p:nvSpPr>
          <p:cNvPr id="21" name="Freeform 21"/>
          <p:cNvSpPr/>
          <p:nvPr/>
        </p:nvSpPr>
        <p:spPr>
          <a:xfrm>
            <a:off x="12398639" y="9609599"/>
            <a:ext cx="1270282" cy="662425"/>
          </a:xfrm>
          <a:custGeom>
            <a:avLst/>
            <a:gdLst/>
            <a:ahLst/>
            <a:cxnLst/>
            <a:rect l="l" t="t" r="r" b="b"/>
            <a:pathLst>
              <a:path w="1270282" h="662425">
                <a:moveTo>
                  <a:pt x="0" y="0"/>
                </a:moveTo>
                <a:lnTo>
                  <a:pt x="1270281" y="0"/>
                </a:lnTo>
                <a:lnTo>
                  <a:pt x="1270281"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l="-120421"/>
            </a:stretch>
          </a:blipFill>
        </p:spPr>
      </p:sp>
      <p:sp>
        <p:nvSpPr>
          <p:cNvPr id="22" name="Freeform 22"/>
          <p:cNvSpPr/>
          <p:nvPr/>
        </p:nvSpPr>
        <p:spPr>
          <a:xfrm>
            <a:off x="11899119" y="9683739"/>
            <a:ext cx="514144" cy="514144"/>
          </a:xfrm>
          <a:custGeom>
            <a:avLst/>
            <a:gdLst/>
            <a:ahLst/>
            <a:cxnLst/>
            <a:rect l="l" t="t" r="r" b="b"/>
            <a:pathLst>
              <a:path w="514144" h="514144">
                <a:moveTo>
                  <a:pt x="0" y="0"/>
                </a:moveTo>
                <a:lnTo>
                  <a:pt x="514145" y="0"/>
                </a:lnTo>
                <a:lnTo>
                  <a:pt x="514145" y="514144"/>
                </a:lnTo>
                <a:lnTo>
                  <a:pt x="0" y="514144"/>
                </a:lnTo>
                <a:lnTo>
                  <a:pt x="0" y="0"/>
                </a:lnTo>
                <a:close/>
              </a:path>
            </a:pathLst>
          </a:custGeom>
          <a:blipFill>
            <a:blip r:embed="rId10"/>
            <a:stretch>
              <a:fillRect/>
            </a:stretch>
          </a:blipFill>
        </p:spPr>
      </p:sp>
      <p:sp>
        <p:nvSpPr>
          <p:cNvPr id="23" name="Freeform 23"/>
          <p:cNvSpPr/>
          <p:nvPr/>
        </p:nvSpPr>
        <p:spPr>
          <a:xfrm>
            <a:off x="10925574" y="9609599"/>
            <a:ext cx="1047261" cy="662425"/>
          </a:xfrm>
          <a:custGeom>
            <a:avLst/>
            <a:gdLst/>
            <a:ahLst/>
            <a:cxnLst/>
            <a:rect l="l" t="t" r="r" b="b"/>
            <a:pathLst>
              <a:path w="1047261" h="662425">
                <a:moveTo>
                  <a:pt x="0" y="0"/>
                </a:moveTo>
                <a:lnTo>
                  <a:pt x="1047260" y="0"/>
                </a:lnTo>
                <a:lnTo>
                  <a:pt x="1047260"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r="-167362"/>
            </a:stretch>
          </a:blipFill>
        </p:spPr>
      </p:sp>
      <p:grpSp>
        <p:nvGrpSpPr>
          <p:cNvPr id="25" name="Group 7"/>
          <p:cNvGrpSpPr/>
          <p:nvPr/>
        </p:nvGrpSpPr>
        <p:grpSpPr>
          <a:xfrm>
            <a:off x="188556" y="659856"/>
            <a:ext cx="10737018" cy="8426885"/>
            <a:chOff x="-154767" y="-57150"/>
            <a:chExt cx="2945602" cy="2235693"/>
          </a:xfrm>
        </p:grpSpPr>
        <p:sp>
          <p:nvSpPr>
            <p:cNvPr id="26" name="Freeform 8"/>
            <p:cNvSpPr/>
            <p:nvPr/>
          </p:nvSpPr>
          <p:spPr>
            <a:xfrm>
              <a:off x="-154767" y="159056"/>
              <a:ext cx="2945602" cy="2019487"/>
            </a:xfrm>
            <a:custGeom>
              <a:avLst/>
              <a:gdLst/>
              <a:ahLst/>
              <a:cxnLst/>
              <a:rect l="l" t="t" r="r" b="b"/>
              <a:pathLst>
                <a:path w="2478820" h="2163797">
                  <a:moveTo>
                    <a:pt x="27968" y="0"/>
                  </a:moveTo>
                  <a:lnTo>
                    <a:pt x="2450852" y="0"/>
                  </a:lnTo>
                  <a:cubicBezTo>
                    <a:pt x="2458270" y="0"/>
                    <a:pt x="2465383" y="2947"/>
                    <a:pt x="2470628" y="8192"/>
                  </a:cubicBezTo>
                  <a:cubicBezTo>
                    <a:pt x="2475873" y="13436"/>
                    <a:pt x="2478820" y="20550"/>
                    <a:pt x="2478820" y="27968"/>
                  </a:cubicBezTo>
                  <a:lnTo>
                    <a:pt x="2478820" y="2135830"/>
                  </a:lnTo>
                  <a:cubicBezTo>
                    <a:pt x="2478820" y="2143247"/>
                    <a:pt x="2475873" y="2150361"/>
                    <a:pt x="2470628" y="2155606"/>
                  </a:cubicBezTo>
                  <a:cubicBezTo>
                    <a:pt x="2465383" y="2160851"/>
                    <a:pt x="2458270" y="2163797"/>
                    <a:pt x="2450852" y="2163797"/>
                  </a:cubicBezTo>
                  <a:lnTo>
                    <a:pt x="27968" y="2163797"/>
                  </a:lnTo>
                  <a:cubicBezTo>
                    <a:pt x="20550" y="2163797"/>
                    <a:pt x="13436" y="2160851"/>
                    <a:pt x="8192" y="2155606"/>
                  </a:cubicBezTo>
                  <a:cubicBezTo>
                    <a:pt x="2947" y="2150361"/>
                    <a:pt x="0" y="2143247"/>
                    <a:pt x="0" y="2135830"/>
                  </a:cubicBezTo>
                  <a:lnTo>
                    <a:pt x="0" y="27968"/>
                  </a:lnTo>
                  <a:cubicBezTo>
                    <a:pt x="0" y="20550"/>
                    <a:pt x="2947" y="13436"/>
                    <a:pt x="8192" y="8192"/>
                  </a:cubicBezTo>
                  <a:cubicBezTo>
                    <a:pt x="13436" y="2947"/>
                    <a:pt x="20550" y="0"/>
                    <a:pt x="27968" y="0"/>
                  </a:cubicBezTo>
                  <a:close/>
                </a:path>
              </a:pathLst>
            </a:custGeom>
            <a:solidFill>
              <a:srgbClr val="6A9D72"/>
            </a:solidFill>
            <a:ln w="76200" cap="rnd">
              <a:solidFill>
                <a:srgbClr val="FEFEFE"/>
              </a:solidFill>
              <a:prstDash val="solid"/>
              <a:round/>
            </a:ln>
          </p:spPr>
          <p:txBody>
            <a:bodyPr/>
            <a:lstStyle/>
            <a:p>
              <a:r>
                <a:rPr lang="tr-TR" sz="2800" b="1" i="1" dirty="0" smtClean="0">
                  <a:solidFill>
                    <a:schemeClr val="bg1"/>
                  </a:solidFill>
                </a:rPr>
                <a:t> </a:t>
              </a:r>
              <a:r>
                <a:rPr lang="tr-TR" b="1" dirty="0" smtClean="0">
                  <a:solidFill>
                    <a:schemeClr val="bg1"/>
                  </a:solidFill>
                </a:rPr>
                <a:t>Tarih</a:t>
              </a:r>
              <a:endParaRPr lang="tr-TR" sz="2800" b="1" dirty="0">
                <a:solidFill>
                  <a:schemeClr val="bg1"/>
                </a:solidFill>
              </a:endParaRPr>
            </a:p>
          </p:txBody>
        </p:sp>
        <p:sp>
          <p:nvSpPr>
            <p:cNvPr id="27" name="TextBox 9"/>
            <p:cNvSpPr txBox="1"/>
            <p:nvPr/>
          </p:nvSpPr>
          <p:spPr>
            <a:xfrm>
              <a:off x="0" y="-57150"/>
              <a:ext cx="2478820" cy="2220947"/>
            </a:xfrm>
            <a:prstGeom prst="rect">
              <a:avLst/>
            </a:prstGeom>
          </p:spPr>
          <p:txBody>
            <a:bodyPr lIns="50800" tIns="50800" rIns="50800" bIns="50800" rtlCol="0" anchor="ctr"/>
            <a:lstStyle/>
            <a:p>
              <a:pPr algn="ctr">
                <a:lnSpc>
                  <a:spcPts val="3611"/>
                </a:lnSpc>
              </a:pPr>
              <a:endParaRPr dirty="0"/>
            </a:p>
          </p:txBody>
        </p:sp>
      </p:grpSp>
      <p:sp>
        <p:nvSpPr>
          <p:cNvPr id="28" name="AutoShape 11"/>
          <p:cNvSpPr/>
          <p:nvPr/>
        </p:nvSpPr>
        <p:spPr>
          <a:xfrm flipH="1" flipV="1">
            <a:off x="188556" y="1954837"/>
            <a:ext cx="10767498" cy="10563"/>
          </a:xfrm>
          <a:prstGeom prst="line">
            <a:avLst/>
          </a:prstGeom>
          <a:ln w="38100" cap="flat">
            <a:solidFill>
              <a:srgbClr val="FFFFFF"/>
            </a:solidFill>
            <a:prstDash val="solid"/>
            <a:headEnd type="none" w="sm" len="sm"/>
            <a:tailEnd type="none" w="sm" len="sm"/>
          </a:ln>
        </p:spPr>
      </p:sp>
      <p:sp>
        <p:nvSpPr>
          <p:cNvPr id="29" name="AutoShape 11"/>
          <p:cNvSpPr/>
          <p:nvPr/>
        </p:nvSpPr>
        <p:spPr>
          <a:xfrm flipH="1" flipV="1">
            <a:off x="219035" y="2494221"/>
            <a:ext cx="10706537" cy="0"/>
          </a:xfrm>
          <a:prstGeom prst="line">
            <a:avLst/>
          </a:prstGeom>
          <a:ln w="38100" cap="flat">
            <a:solidFill>
              <a:srgbClr val="FFFFFF"/>
            </a:solidFill>
            <a:prstDash val="solid"/>
            <a:headEnd type="none" w="sm" len="sm"/>
            <a:tailEnd type="none" w="sm" len="sm"/>
          </a:ln>
        </p:spPr>
      </p:sp>
      <p:sp>
        <p:nvSpPr>
          <p:cNvPr id="30" name="AutoShape 11"/>
          <p:cNvSpPr/>
          <p:nvPr/>
        </p:nvSpPr>
        <p:spPr>
          <a:xfrm flipH="1">
            <a:off x="188554" y="3012266"/>
            <a:ext cx="10737017" cy="0"/>
          </a:xfrm>
          <a:prstGeom prst="line">
            <a:avLst/>
          </a:prstGeom>
          <a:ln w="38100" cap="flat">
            <a:solidFill>
              <a:srgbClr val="FFFFFF"/>
            </a:solidFill>
            <a:prstDash val="solid"/>
            <a:headEnd type="none" w="sm" len="sm"/>
            <a:tailEnd type="none" w="sm" len="sm"/>
          </a:ln>
        </p:spPr>
      </p:sp>
      <p:sp>
        <p:nvSpPr>
          <p:cNvPr id="31" name="AutoShape 11"/>
          <p:cNvSpPr/>
          <p:nvPr/>
        </p:nvSpPr>
        <p:spPr>
          <a:xfrm rot="5400000" flipH="1" flipV="1">
            <a:off x="319411" y="2671674"/>
            <a:ext cx="2396998" cy="11966"/>
          </a:xfrm>
          <a:prstGeom prst="line">
            <a:avLst/>
          </a:prstGeom>
          <a:ln w="38100" cap="flat">
            <a:solidFill>
              <a:srgbClr val="FFFFFF"/>
            </a:solidFill>
            <a:prstDash val="solid"/>
            <a:headEnd type="none" w="sm" len="sm"/>
            <a:tailEnd type="none" w="sm" len="sm"/>
          </a:ln>
        </p:spPr>
      </p:sp>
      <p:sp>
        <p:nvSpPr>
          <p:cNvPr id="32" name="AutoShape 11"/>
          <p:cNvSpPr/>
          <p:nvPr/>
        </p:nvSpPr>
        <p:spPr>
          <a:xfrm flipH="1">
            <a:off x="143387" y="3870858"/>
            <a:ext cx="10737015" cy="0"/>
          </a:xfrm>
          <a:prstGeom prst="line">
            <a:avLst/>
          </a:prstGeom>
          <a:ln w="38100" cap="flat">
            <a:solidFill>
              <a:srgbClr val="FFFFFF"/>
            </a:solidFill>
            <a:prstDash val="solid"/>
            <a:headEnd type="none" w="sm" len="sm"/>
            <a:tailEnd type="none" w="sm" len="sm"/>
          </a:ln>
        </p:spPr>
      </p:sp>
      <p:sp>
        <p:nvSpPr>
          <p:cNvPr id="33" name="Dikdörtgen 32"/>
          <p:cNvSpPr/>
          <p:nvPr/>
        </p:nvSpPr>
        <p:spPr>
          <a:xfrm>
            <a:off x="241497" y="3121805"/>
            <a:ext cx="1285785" cy="369332"/>
          </a:xfrm>
          <a:prstGeom prst="rect">
            <a:avLst/>
          </a:prstGeom>
        </p:spPr>
        <p:txBody>
          <a:bodyPr wrap="square">
            <a:spAutoFit/>
          </a:bodyPr>
          <a:lstStyle/>
          <a:p>
            <a:r>
              <a:rPr lang="tr-TR" b="1" dirty="0">
                <a:solidFill>
                  <a:schemeClr val="bg1"/>
                </a:solidFill>
              </a:rPr>
              <a:t>İşbirliği</a:t>
            </a:r>
          </a:p>
        </p:txBody>
      </p:sp>
      <p:sp>
        <p:nvSpPr>
          <p:cNvPr id="34" name="Dikdörtgen 33"/>
          <p:cNvSpPr/>
          <p:nvPr/>
        </p:nvSpPr>
        <p:spPr>
          <a:xfrm>
            <a:off x="291582" y="1960225"/>
            <a:ext cx="860124" cy="369332"/>
          </a:xfrm>
          <a:prstGeom prst="rect">
            <a:avLst/>
          </a:prstGeom>
        </p:spPr>
        <p:txBody>
          <a:bodyPr wrap="square">
            <a:spAutoFit/>
          </a:bodyPr>
          <a:lstStyle/>
          <a:p>
            <a:r>
              <a:rPr lang="tr-TR" b="1" dirty="0">
                <a:solidFill>
                  <a:schemeClr val="bg1"/>
                </a:solidFill>
              </a:rPr>
              <a:t>Saat</a:t>
            </a:r>
          </a:p>
        </p:txBody>
      </p:sp>
      <p:sp>
        <p:nvSpPr>
          <p:cNvPr id="35" name="Dikdörtgen 34"/>
          <p:cNvSpPr/>
          <p:nvPr/>
        </p:nvSpPr>
        <p:spPr>
          <a:xfrm>
            <a:off x="333960" y="2489046"/>
            <a:ext cx="801676" cy="523220"/>
          </a:xfrm>
          <a:prstGeom prst="rect">
            <a:avLst/>
          </a:prstGeom>
        </p:spPr>
        <p:txBody>
          <a:bodyPr wrap="square">
            <a:spAutoFit/>
          </a:bodyPr>
          <a:lstStyle/>
          <a:p>
            <a:endParaRPr lang="tr-TR" sz="2800" b="1" i="1" dirty="0">
              <a:solidFill>
                <a:schemeClr val="bg1"/>
              </a:solidFill>
            </a:endParaRPr>
          </a:p>
        </p:txBody>
      </p:sp>
      <p:grpSp>
        <p:nvGrpSpPr>
          <p:cNvPr id="36" name="Group 10"/>
          <p:cNvGrpSpPr/>
          <p:nvPr/>
        </p:nvGrpSpPr>
        <p:grpSpPr>
          <a:xfrm>
            <a:off x="219036" y="268042"/>
            <a:ext cx="10737018" cy="1028700"/>
            <a:chOff x="0" y="0"/>
            <a:chExt cx="3703986" cy="232655"/>
          </a:xfrm>
          <a:effectLst>
            <a:outerShdw blurRad="50800" dist="38100" dir="2700000" algn="tl" rotWithShape="0">
              <a:prstClr val="black">
                <a:alpha val="40000"/>
              </a:prstClr>
            </a:outerShdw>
          </a:effectLst>
        </p:grpSpPr>
        <p:sp>
          <p:nvSpPr>
            <p:cNvPr id="37"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a:ln>
              <a:noFill/>
            </a:ln>
          </p:spPr>
        </p:sp>
        <p:sp>
          <p:nvSpPr>
            <p:cNvPr id="38"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39" name="Dikdörtgen 38"/>
          <p:cNvSpPr/>
          <p:nvPr/>
        </p:nvSpPr>
        <p:spPr>
          <a:xfrm>
            <a:off x="291110" y="433556"/>
            <a:ext cx="10572447" cy="584775"/>
          </a:xfrm>
          <a:prstGeom prst="rect">
            <a:avLst/>
          </a:prstGeom>
        </p:spPr>
        <p:txBody>
          <a:bodyPr wrap="square">
            <a:spAutoFit/>
          </a:bodyPr>
          <a:lstStyle/>
          <a:p>
            <a:pPr algn="ctr" fontAlgn="base"/>
            <a:r>
              <a:rPr lang="tr-TR" sz="3200" b="1" dirty="0" smtClean="0">
                <a:solidFill>
                  <a:srgbClr val="FFFFFF"/>
                </a:solidFill>
              </a:rPr>
              <a:t>Kozlu Maden Park ile İlgili Toplantı Yapıldı</a:t>
            </a:r>
            <a:endParaRPr lang="tr-TR" sz="3200" b="1" dirty="0">
              <a:solidFill>
                <a:srgbClr val="FFFFFF"/>
              </a:solidFill>
            </a:endParaRPr>
          </a:p>
        </p:txBody>
      </p:sp>
      <p:sp>
        <p:nvSpPr>
          <p:cNvPr id="13" name="Dikdörtgen 12"/>
          <p:cNvSpPr/>
          <p:nvPr/>
        </p:nvSpPr>
        <p:spPr>
          <a:xfrm>
            <a:off x="1550595" y="1535950"/>
            <a:ext cx="1242648" cy="451406"/>
          </a:xfrm>
          <a:prstGeom prst="rect">
            <a:avLst/>
          </a:prstGeom>
        </p:spPr>
        <p:txBody>
          <a:bodyPr wrap="none">
            <a:spAutoFit/>
          </a:bodyPr>
          <a:lstStyle/>
          <a:p>
            <a:pPr>
              <a:lnSpc>
                <a:spcPts val="3080"/>
              </a:lnSpc>
            </a:pPr>
            <a:r>
              <a:rPr lang="tr-TR" b="1" dirty="0" smtClean="0">
                <a:solidFill>
                  <a:schemeClr val="bg1"/>
                </a:solidFill>
              </a:rPr>
              <a:t>08.01.2025</a:t>
            </a:r>
            <a:endParaRPr lang="en-US" b="1" dirty="0">
              <a:solidFill>
                <a:schemeClr val="bg1"/>
              </a:solidFill>
            </a:endParaRPr>
          </a:p>
        </p:txBody>
      </p:sp>
      <p:sp>
        <p:nvSpPr>
          <p:cNvPr id="14" name="Dikdörtgen 13"/>
          <p:cNvSpPr/>
          <p:nvPr/>
        </p:nvSpPr>
        <p:spPr>
          <a:xfrm>
            <a:off x="291111" y="2494647"/>
            <a:ext cx="483594" cy="369332"/>
          </a:xfrm>
          <a:prstGeom prst="rect">
            <a:avLst/>
          </a:prstGeom>
        </p:spPr>
        <p:txBody>
          <a:bodyPr wrap="none">
            <a:spAutoFit/>
          </a:bodyPr>
          <a:lstStyle/>
          <a:p>
            <a:r>
              <a:rPr lang="tr-TR" b="1" dirty="0">
                <a:solidFill>
                  <a:schemeClr val="bg1"/>
                </a:solidFill>
              </a:rPr>
              <a:t>Yer</a:t>
            </a:r>
          </a:p>
        </p:txBody>
      </p:sp>
      <p:sp>
        <p:nvSpPr>
          <p:cNvPr id="19" name="Dikdörtgen 18"/>
          <p:cNvSpPr/>
          <p:nvPr/>
        </p:nvSpPr>
        <p:spPr>
          <a:xfrm>
            <a:off x="1495857" y="1962008"/>
            <a:ext cx="795411" cy="489878"/>
          </a:xfrm>
          <a:prstGeom prst="rect">
            <a:avLst/>
          </a:prstGeom>
        </p:spPr>
        <p:txBody>
          <a:bodyPr wrap="none">
            <a:spAutoFit/>
          </a:bodyPr>
          <a:lstStyle/>
          <a:p>
            <a:pPr>
              <a:lnSpc>
                <a:spcPts val="3080"/>
              </a:lnSpc>
            </a:pPr>
            <a:r>
              <a:rPr lang="tr-TR" sz="2800" b="1" i="1" dirty="0">
                <a:solidFill>
                  <a:srgbClr val="FFFFFF"/>
                </a:solidFill>
              </a:rPr>
              <a:t> </a:t>
            </a:r>
            <a:r>
              <a:rPr lang="tr-TR" b="1" dirty="0" smtClean="0">
                <a:solidFill>
                  <a:schemeClr val="bg1"/>
                </a:solidFill>
              </a:rPr>
              <a:t>10.00</a:t>
            </a:r>
            <a:endParaRPr lang="tr-TR" b="1" dirty="0">
              <a:solidFill>
                <a:schemeClr val="bg1"/>
              </a:solidFill>
            </a:endParaRPr>
          </a:p>
        </p:txBody>
      </p:sp>
      <p:sp>
        <p:nvSpPr>
          <p:cNvPr id="24" name="Dikdörtgen 23"/>
          <p:cNvSpPr/>
          <p:nvPr/>
        </p:nvSpPr>
        <p:spPr>
          <a:xfrm>
            <a:off x="1527282" y="2509311"/>
            <a:ext cx="6174960" cy="489878"/>
          </a:xfrm>
          <a:prstGeom prst="rect">
            <a:avLst/>
          </a:prstGeom>
        </p:spPr>
        <p:txBody>
          <a:bodyPr wrap="none">
            <a:spAutoFit/>
          </a:bodyPr>
          <a:lstStyle/>
          <a:p>
            <a:pPr>
              <a:lnSpc>
                <a:spcPts val="3080"/>
              </a:lnSpc>
            </a:pPr>
            <a:r>
              <a:rPr lang="tr-TR" b="1" dirty="0" smtClean="0">
                <a:solidFill>
                  <a:schemeClr val="bg1"/>
                </a:solidFill>
              </a:rPr>
              <a:t>Batı Karadeniz Kalkınma Ajansı Yönetim Kurulu Toplantı Salonu</a:t>
            </a:r>
            <a:endParaRPr lang="en-US" b="1" dirty="0">
              <a:solidFill>
                <a:schemeClr val="bg1"/>
              </a:solidFill>
            </a:endParaRPr>
          </a:p>
        </p:txBody>
      </p:sp>
      <p:sp>
        <p:nvSpPr>
          <p:cNvPr id="40" name="Dikdörtgen 39"/>
          <p:cNvSpPr/>
          <p:nvPr/>
        </p:nvSpPr>
        <p:spPr>
          <a:xfrm>
            <a:off x="1533751" y="2983436"/>
            <a:ext cx="9329807" cy="887422"/>
          </a:xfrm>
          <a:prstGeom prst="rect">
            <a:avLst/>
          </a:prstGeom>
        </p:spPr>
        <p:txBody>
          <a:bodyPr wrap="square">
            <a:spAutoFit/>
          </a:bodyPr>
          <a:lstStyle/>
          <a:p>
            <a:pPr>
              <a:lnSpc>
                <a:spcPts val="3080"/>
              </a:lnSpc>
            </a:pPr>
            <a:r>
              <a:rPr lang="tr-TR" b="1" dirty="0">
                <a:solidFill>
                  <a:schemeClr val="bg1"/>
                </a:solidFill>
              </a:rPr>
              <a:t>Ulusal Zonguldak Kömür </a:t>
            </a:r>
            <a:r>
              <a:rPr lang="tr-TR" b="1" dirty="0" err="1" smtClean="0">
                <a:solidFill>
                  <a:schemeClr val="bg1"/>
                </a:solidFill>
              </a:rPr>
              <a:t>Jeoparkı</a:t>
            </a:r>
            <a:r>
              <a:rPr lang="tr-TR" b="1" dirty="0" smtClean="0">
                <a:solidFill>
                  <a:schemeClr val="bg1"/>
                </a:solidFill>
              </a:rPr>
              <a:t>-Kozlu Kent Konseyi- Türkiye Taş Kömürü Kurumu Kozlu Müessese Müdürlüğü </a:t>
            </a:r>
            <a:endParaRPr lang="en-US" b="1" dirty="0">
              <a:solidFill>
                <a:schemeClr val="bg1"/>
              </a:solidFill>
            </a:endParaRPr>
          </a:p>
        </p:txBody>
      </p:sp>
      <p:sp>
        <p:nvSpPr>
          <p:cNvPr id="42" name="Dikdörtgen 41"/>
          <p:cNvSpPr/>
          <p:nvPr/>
        </p:nvSpPr>
        <p:spPr>
          <a:xfrm>
            <a:off x="241497" y="4122242"/>
            <a:ext cx="10328354" cy="400110"/>
          </a:xfrm>
          <a:prstGeom prst="rect">
            <a:avLst/>
          </a:prstGeom>
        </p:spPr>
        <p:txBody>
          <a:bodyPr wrap="square">
            <a:spAutoFit/>
          </a:bodyPr>
          <a:lstStyle/>
          <a:p>
            <a:pPr algn="just" fontAlgn="base"/>
            <a:endParaRPr lang="tr-TR" sz="2000" b="1" i="1" dirty="0">
              <a:solidFill>
                <a:schemeClr val="bg1"/>
              </a:solidFill>
            </a:endParaRPr>
          </a:p>
        </p:txBody>
      </p:sp>
      <p:sp>
        <p:nvSpPr>
          <p:cNvPr id="5" name="Dikdörtgen 4"/>
          <p:cNvSpPr/>
          <p:nvPr/>
        </p:nvSpPr>
        <p:spPr>
          <a:xfrm>
            <a:off x="396973" y="4090700"/>
            <a:ext cx="10332069" cy="707886"/>
          </a:xfrm>
          <a:prstGeom prst="rect">
            <a:avLst/>
          </a:prstGeom>
        </p:spPr>
        <p:txBody>
          <a:bodyPr wrap="square">
            <a:spAutoFit/>
          </a:bodyPr>
          <a:lstStyle/>
          <a:p>
            <a:pPr algn="just"/>
            <a:r>
              <a:rPr lang="tr-TR" sz="2000" b="1" i="1" dirty="0" smtClean="0">
                <a:solidFill>
                  <a:schemeClr val="bg1"/>
                </a:solidFill>
              </a:rPr>
              <a:t>Kozlu Belediyesi. Kozlu Kent Konseyi ve TTK Kozlu Müessese Müdürü Sn. Yusuf Aydın ile Kozlu Maden Park’ın aktif hale getirilmesi ve işletilmesi hususunda istiarelerde bulunuldu. </a:t>
            </a:r>
            <a:endParaRPr lang="en-US" sz="2000" b="1" i="1" dirty="0">
              <a:solidFill>
                <a:schemeClr val="bg1"/>
              </a:solidFill>
            </a:endParaRPr>
          </a:p>
        </p:txBody>
      </p:sp>
      <p:pic>
        <p:nvPicPr>
          <p:cNvPr id="2" name="Resim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5807" y="371210"/>
            <a:ext cx="3985594" cy="5314125"/>
          </a:xfrm>
          <a:prstGeom prst="rect">
            <a:avLst/>
          </a:prstGeom>
        </p:spPr>
      </p:pic>
      <p:pic>
        <p:nvPicPr>
          <p:cNvPr id="3" name="Resim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25806" y="4820899"/>
            <a:ext cx="7262193" cy="4527327"/>
          </a:xfrm>
          <a:prstGeom prst="rect">
            <a:avLst/>
          </a:prstGeom>
        </p:spPr>
      </p:pic>
      <p:pic>
        <p:nvPicPr>
          <p:cNvPr id="4" name="Resim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11401" y="330008"/>
            <a:ext cx="3276599" cy="4490892"/>
          </a:xfrm>
          <a:prstGeom prst="rect">
            <a:avLst/>
          </a:prstGeom>
        </p:spPr>
      </p:pic>
    </p:spTree>
    <p:extLst>
      <p:ext uri="{BB962C8B-B14F-4D97-AF65-F5344CB8AC3E}">
        <p14:creationId xmlns:p14="http://schemas.microsoft.com/office/powerpoint/2010/main" val="3049743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6A9D72"/>
        </a:solidFill>
        <a:effectLst/>
      </p:bgPr>
    </p:bg>
    <p:spTree>
      <p:nvGrpSpPr>
        <p:cNvPr id="1" name=""/>
        <p:cNvGrpSpPr/>
        <p:nvPr/>
      </p:nvGrpSpPr>
      <p:grpSpPr>
        <a:xfrm>
          <a:off x="0" y="0"/>
          <a:ext cx="0" cy="0"/>
          <a:chOff x="0" y="0"/>
          <a:chExt cx="0" cy="0"/>
        </a:xfrm>
      </p:grpSpPr>
      <p:grpSp>
        <p:nvGrpSpPr>
          <p:cNvPr id="10" name="Group 10"/>
          <p:cNvGrpSpPr/>
          <p:nvPr/>
        </p:nvGrpSpPr>
        <p:grpSpPr>
          <a:xfrm>
            <a:off x="0" y="9284157"/>
            <a:ext cx="18288000" cy="1028700"/>
            <a:chOff x="0" y="0"/>
            <a:chExt cx="3703986" cy="232655"/>
          </a:xfrm>
        </p:grpSpPr>
        <p:sp>
          <p:nvSpPr>
            <p:cNvPr id="11"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p:spPr>
        </p:sp>
        <p:sp>
          <p:nvSpPr>
            <p:cNvPr id="12"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15" name="TextBox 15"/>
          <p:cNvSpPr txBox="1"/>
          <p:nvPr/>
        </p:nvSpPr>
        <p:spPr>
          <a:xfrm rot="7630503">
            <a:off x="14581667" y="10332316"/>
            <a:ext cx="6233878" cy="8824587"/>
          </a:xfrm>
          <a:prstGeom prst="rect">
            <a:avLst/>
          </a:prstGeom>
        </p:spPr>
        <p:txBody>
          <a:bodyPr lIns="50800" tIns="50800" rIns="50800" bIns="50800" rtlCol="0" anchor="ctr"/>
          <a:lstStyle/>
          <a:p>
            <a:pPr algn="ctr">
              <a:lnSpc>
                <a:spcPts val="3080"/>
              </a:lnSpc>
            </a:pPr>
            <a:endParaRPr/>
          </a:p>
        </p:txBody>
      </p:sp>
      <p:grpSp>
        <p:nvGrpSpPr>
          <p:cNvPr id="16" name="Group 16"/>
          <p:cNvGrpSpPr/>
          <p:nvPr/>
        </p:nvGrpSpPr>
        <p:grpSpPr>
          <a:xfrm>
            <a:off x="0" y="9127574"/>
            <a:ext cx="18288000" cy="359409"/>
            <a:chOff x="0" y="0"/>
            <a:chExt cx="2907550" cy="27671"/>
          </a:xfrm>
        </p:grpSpPr>
        <p:sp>
          <p:nvSpPr>
            <p:cNvPr id="17" name="Freeform 17"/>
            <p:cNvSpPr/>
            <p:nvPr/>
          </p:nvSpPr>
          <p:spPr>
            <a:xfrm>
              <a:off x="0" y="0"/>
              <a:ext cx="2907550" cy="27671"/>
            </a:xfrm>
            <a:custGeom>
              <a:avLst/>
              <a:gdLst/>
              <a:ahLst/>
              <a:cxnLst/>
              <a:rect l="l" t="t" r="r" b="b"/>
              <a:pathLst>
                <a:path w="2907550" h="27671">
                  <a:moveTo>
                    <a:pt x="2823" y="0"/>
                  </a:moveTo>
                  <a:lnTo>
                    <a:pt x="2904727" y="0"/>
                  </a:lnTo>
                  <a:cubicBezTo>
                    <a:pt x="2905476" y="0"/>
                    <a:pt x="2906194" y="297"/>
                    <a:pt x="2906724" y="827"/>
                  </a:cubicBezTo>
                  <a:cubicBezTo>
                    <a:pt x="2907253" y="1356"/>
                    <a:pt x="2907550" y="2074"/>
                    <a:pt x="2907550" y="2823"/>
                  </a:cubicBezTo>
                  <a:lnTo>
                    <a:pt x="2907550" y="24847"/>
                  </a:lnTo>
                  <a:cubicBezTo>
                    <a:pt x="2907550" y="25596"/>
                    <a:pt x="2907253" y="26314"/>
                    <a:pt x="2906724" y="26844"/>
                  </a:cubicBezTo>
                  <a:cubicBezTo>
                    <a:pt x="2906194" y="27373"/>
                    <a:pt x="2905476" y="27671"/>
                    <a:pt x="2904727" y="27671"/>
                  </a:cubicBezTo>
                  <a:lnTo>
                    <a:pt x="2823" y="27671"/>
                  </a:lnTo>
                  <a:cubicBezTo>
                    <a:pt x="2074" y="27671"/>
                    <a:pt x="1356" y="27373"/>
                    <a:pt x="827" y="26844"/>
                  </a:cubicBezTo>
                  <a:cubicBezTo>
                    <a:pt x="297" y="26314"/>
                    <a:pt x="0" y="25596"/>
                    <a:pt x="0" y="24847"/>
                  </a:cubicBezTo>
                  <a:lnTo>
                    <a:pt x="0" y="2823"/>
                  </a:lnTo>
                  <a:cubicBezTo>
                    <a:pt x="0" y="2074"/>
                    <a:pt x="297" y="1356"/>
                    <a:pt x="827" y="827"/>
                  </a:cubicBezTo>
                  <a:cubicBezTo>
                    <a:pt x="1356" y="297"/>
                    <a:pt x="2074" y="0"/>
                    <a:pt x="2823" y="0"/>
                  </a:cubicBezTo>
                  <a:close/>
                </a:path>
              </a:pathLst>
            </a:custGeom>
            <a:solidFill>
              <a:srgbClr val="6A9D72"/>
            </a:solidFill>
            <a:ln cap="sq">
              <a:noFill/>
              <a:prstDash val="solid"/>
              <a:miter/>
            </a:ln>
          </p:spPr>
        </p:sp>
        <p:sp>
          <p:nvSpPr>
            <p:cNvPr id="18" name="TextBox 18"/>
            <p:cNvSpPr txBox="1"/>
            <p:nvPr/>
          </p:nvSpPr>
          <p:spPr>
            <a:xfrm>
              <a:off x="0" y="-38100"/>
              <a:ext cx="2907550" cy="65771"/>
            </a:xfrm>
            <a:prstGeom prst="rect">
              <a:avLst/>
            </a:prstGeom>
          </p:spPr>
          <p:txBody>
            <a:bodyPr lIns="50800" tIns="50800" rIns="50800" bIns="50800" rtlCol="0" anchor="ctr"/>
            <a:lstStyle/>
            <a:p>
              <a:pPr algn="ctr">
                <a:lnSpc>
                  <a:spcPts val="3080"/>
                </a:lnSpc>
              </a:pPr>
              <a:endParaRPr/>
            </a:p>
          </p:txBody>
        </p:sp>
      </p:grpSp>
      <p:sp>
        <p:nvSpPr>
          <p:cNvPr id="20" name="TextBox 20"/>
          <p:cNvSpPr txBox="1"/>
          <p:nvPr/>
        </p:nvSpPr>
        <p:spPr>
          <a:xfrm>
            <a:off x="13768057" y="9608713"/>
            <a:ext cx="4254644" cy="517962"/>
          </a:xfrm>
          <a:prstGeom prst="rect">
            <a:avLst/>
          </a:prstGeom>
        </p:spPr>
        <p:txBody>
          <a:bodyPr wrap="square" lIns="0" tIns="0" rIns="0" bIns="0" rtlCol="0" anchor="t">
            <a:spAutoFit/>
          </a:bodyPr>
          <a:lstStyle/>
          <a:p>
            <a:pPr algn="l">
              <a:lnSpc>
                <a:spcPts val="4429"/>
              </a:lnSpc>
            </a:pPr>
            <a:r>
              <a:rPr lang="en-US" sz="2800" spc="44" dirty="0" err="1">
                <a:solidFill>
                  <a:srgbClr val="FFFFFF"/>
                </a:solidFill>
              </a:rPr>
              <a:t>zonguldakgeopark</a:t>
            </a:r>
            <a:endParaRPr lang="en-US" sz="3164" spc="44" dirty="0">
              <a:solidFill>
                <a:srgbClr val="FFFFFF"/>
              </a:solidFill>
            </a:endParaRPr>
          </a:p>
        </p:txBody>
      </p:sp>
      <p:sp>
        <p:nvSpPr>
          <p:cNvPr id="21" name="Freeform 21"/>
          <p:cNvSpPr/>
          <p:nvPr/>
        </p:nvSpPr>
        <p:spPr>
          <a:xfrm>
            <a:off x="12398639" y="9609599"/>
            <a:ext cx="1270282" cy="662425"/>
          </a:xfrm>
          <a:custGeom>
            <a:avLst/>
            <a:gdLst/>
            <a:ahLst/>
            <a:cxnLst/>
            <a:rect l="l" t="t" r="r" b="b"/>
            <a:pathLst>
              <a:path w="1270282" h="662425">
                <a:moveTo>
                  <a:pt x="0" y="0"/>
                </a:moveTo>
                <a:lnTo>
                  <a:pt x="1270281" y="0"/>
                </a:lnTo>
                <a:lnTo>
                  <a:pt x="1270281"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l="-120421"/>
            </a:stretch>
          </a:blipFill>
        </p:spPr>
      </p:sp>
      <p:sp>
        <p:nvSpPr>
          <p:cNvPr id="22" name="Freeform 22"/>
          <p:cNvSpPr/>
          <p:nvPr/>
        </p:nvSpPr>
        <p:spPr>
          <a:xfrm>
            <a:off x="11899119" y="9683739"/>
            <a:ext cx="514144" cy="514144"/>
          </a:xfrm>
          <a:custGeom>
            <a:avLst/>
            <a:gdLst/>
            <a:ahLst/>
            <a:cxnLst/>
            <a:rect l="l" t="t" r="r" b="b"/>
            <a:pathLst>
              <a:path w="514144" h="514144">
                <a:moveTo>
                  <a:pt x="0" y="0"/>
                </a:moveTo>
                <a:lnTo>
                  <a:pt x="514145" y="0"/>
                </a:lnTo>
                <a:lnTo>
                  <a:pt x="514145" y="514144"/>
                </a:lnTo>
                <a:lnTo>
                  <a:pt x="0" y="514144"/>
                </a:lnTo>
                <a:lnTo>
                  <a:pt x="0" y="0"/>
                </a:lnTo>
                <a:close/>
              </a:path>
            </a:pathLst>
          </a:custGeom>
          <a:blipFill>
            <a:blip r:embed="rId10"/>
            <a:stretch>
              <a:fillRect/>
            </a:stretch>
          </a:blipFill>
        </p:spPr>
      </p:sp>
      <p:sp>
        <p:nvSpPr>
          <p:cNvPr id="23" name="Freeform 23"/>
          <p:cNvSpPr/>
          <p:nvPr/>
        </p:nvSpPr>
        <p:spPr>
          <a:xfrm>
            <a:off x="10925574" y="9609599"/>
            <a:ext cx="1047261" cy="662425"/>
          </a:xfrm>
          <a:custGeom>
            <a:avLst/>
            <a:gdLst/>
            <a:ahLst/>
            <a:cxnLst/>
            <a:rect l="l" t="t" r="r" b="b"/>
            <a:pathLst>
              <a:path w="1047261" h="662425">
                <a:moveTo>
                  <a:pt x="0" y="0"/>
                </a:moveTo>
                <a:lnTo>
                  <a:pt x="1047260" y="0"/>
                </a:lnTo>
                <a:lnTo>
                  <a:pt x="1047260"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r="-167362"/>
            </a:stretch>
          </a:blipFill>
        </p:spPr>
      </p:sp>
      <p:grpSp>
        <p:nvGrpSpPr>
          <p:cNvPr id="25" name="Group 7"/>
          <p:cNvGrpSpPr/>
          <p:nvPr/>
        </p:nvGrpSpPr>
        <p:grpSpPr>
          <a:xfrm>
            <a:off x="188556" y="659856"/>
            <a:ext cx="10737018" cy="8426885"/>
            <a:chOff x="-154767" y="-57150"/>
            <a:chExt cx="2945602" cy="2235693"/>
          </a:xfrm>
        </p:grpSpPr>
        <p:sp>
          <p:nvSpPr>
            <p:cNvPr id="26" name="Freeform 8"/>
            <p:cNvSpPr/>
            <p:nvPr/>
          </p:nvSpPr>
          <p:spPr>
            <a:xfrm>
              <a:off x="-154767" y="159056"/>
              <a:ext cx="2945602" cy="2019487"/>
            </a:xfrm>
            <a:custGeom>
              <a:avLst/>
              <a:gdLst/>
              <a:ahLst/>
              <a:cxnLst/>
              <a:rect l="l" t="t" r="r" b="b"/>
              <a:pathLst>
                <a:path w="2478820" h="2163797">
                  <a:moveTo>
                    <a:pt x="27968" y="0"/>
                  </a:moveTo>
                  <a:lnTo>
                    <a:pt x="2450852" y="0"/>
                  </a:lnTo>
                  <a:cubicBezTo>
                    <a:pt x="2458270" y="0"/>
                    <a:pt x="2465383" y="2947"/>
                    <a:pt x="2470628" y="8192"/>
                  </a:cubicBezTo>
                  <a:cubicBezTo>
                    <a:pt x="2475873" y="13436"/>
                    <a:pt x="2478820" y="20550"/>
                    <a:pt x="2478820" y="27968"/>
                  </a:cubicBezTo>
                  <a:lnTo>
                    <a:pt x="2478820" y="2135830"/>
                  </a:lnTo>
                  <a:cubicBezTo>
                    <a:pt x="2478820" y="2143247"/>
                    <a:pt x="2475873" y="2150361"/>
                    <a:pt x="2470628" y="2155606"/>
                  </a:cubicBezTo>
                  <a:cubicBezTo>
                    <a:pt x="2465383" y="2160851"/>
                    <a:pt x="2458270" y="2163797"/>
                    <a:pt x="2450852" y="2163797"/>
                  </a:cubicBezTo>
                  <a:lnTo>
                    <a:pt x="27968" y="2163797"/>
                  </a:lnTo>
                  <a:cubicBezTo>
                    <a:pt x="20550" y="2163797"/>
                    <a:pt x="13436" y="2160851"/>
                    <a:pt x="8192" y="2155606"/>
                  </a:cubicBezTo>
                  <a:cubicBezTo>
                    <a:pt x="2947" y="2150361"/>
                    <a:pt x="0" y="2143247"/>
                    <a:pt x="0" y="2135830"/>
                  </a:cubicBezTo>
                  <a:lnTo>
                    <a:pt x="0" y="27968"/>
                  </a:lnTo>
                  <a:cubicBezTo>
                    <a:pt x="0" y="20550"/>
                    <a:pt x="2947" y="13436"/>
                    <a:pt x="8192" y="8192"/>
                  </a:cubicBezTo>
                  <a:cubicBezTo>
                    <a:pt x="13436" y="2947"/>
                    <a:pt x="20550" y="0"/>
                    <a:pt x="27968" y="0"/>
                  </a:cubicBezTo>
                  <a:close/>
                </a:path>
              </a:pathLst>
            </a:custGeom>
            <a:solidFill>
              <a:srgbClr val="6A9D72"/>
            </a:solidFill>
            <a:ln w="76200" cap="rnd">
              <a:solidFill>
                <a:srgbClr val="FEFEFE"/>
              </a:solidFill>
              <a:prstDash val="solid"/>
              <a:round/>
            </a:ln>
          </p:spPr>
          <p:txBody>
            <a:bodyPr/>
            <a:lstStyle/>
            <a:p>
              <a:r>
                <a:rPr lang="tr-TR" sz="2800" b="1" i="1" dirty="0" smtClean="0">
                  <a:solidFill>
                    <a:schemeClr val="bg1"/>
                  </a:solidFill>
                </a:rPr>
                <a:t> </a:t>
              </a:r>
              <a:r>
                <a:rPr lang="tr-TR" b="1" dirty="0" smtClean="0">
                  <a:solidFill>
                    <a:schemeClr val="bg1"/>
                  </a:solidFill>
                </a:rPr>
                <a:t>Tarih</a:t>
              </a:r>
              <a:endParaRPr lang="tr-TR" sz="2800" b="1" dirty="0">
                <a:solidFill>
                  <a:schemeClr val="bg1"/>
                </a:solidFill>
              </a:endParaRPr>
            </a:p>
          </p:txBody>
        </p:sp>
        <p:sp>
          <p:nvSpPr>
            <p:cNvPr id="27" name="TextBox 9"/>
            <p:cNvSpPr txBox="1"/>
            <p:nvPr/>
          </p:nvSpPr>
          <p:spPr>
            <a:xfrm>
              <a:off x="0" y="-57150"/>
              <a:ext cx="2478820" cy="2220947"/>
            </a:xfrm>
            <a:prstGeom prst="rect">
              <a:avLst/>
            </a:prstGeom>
          </p:spPr>
          <p:txBody>
            <a:bodyPr lIns="50800" tIns="50800" rIns="50800" bIns="50800" rtlCol="0" anchor="ctr"/>
            <a:lstStyle/>
            <a:p>
              <a:pPr algn="ctr">
                <a:lnSpc>
                  <a:spcPts val="3611"/>
                </a:lnSpc>
              </a:pPr>
              <a:endParaRPr dirty="0"/>
            </a:p>
          </p:txBody>
        </p:sp>
      </p:grpSp>
      <p:sp>
        <p:nvSpPr>
          <p:cNvPr id="28" name="AutoShape 11"/>
          <p:cNvSpPr/>
          <p:nvPr/>
        </p:nvSpPr>
        <p:spPr>
          <a:xfrm flipH="1" flipV="1">
            <a:off x="188556" y="1954837"/>
            <a:ext cx="10767498" cy="10563"/>
          </a:xfrm>
          <a:prstGeom prst="line">
            <a:avLst/>
          </a:prstGeom>
          <a:ln w="38100" cap="flat">
            <a:solidFill>
              <a:srgbClr val="FFFFFF"/>
            </a:solidFill>
            <a:prstDash val="solid"/>
            <a:headEnd type="none" w="sm" len="sm"/>
            <a:tailEnd type="none" w="sm" len="sm"/>
          </a:ln>
        </p:spPr>
      </p:sp>
      <p:sp>
        <p:nvSpPr>
          <p:cNvPr id="29" name="AutoShape 11"/>
          <p:cNvSpPr/>
          <p:nvPr/>
        </p:nvSpPr>
        <p:spPr>
          <a:xfrm flipH="1" flipV="1">
            <a:off x="219035" y="2494221"/>
            <a:ext cx="10706537" cy="0"/>
          </a:xfrm>
          <a:prstGeom prst="line">
            <a:avLst/>
          </a:prstGeom>
          <a:ln w="38100" cap="flat">
            <a:solidFill>
              <a:srgbClr val="FFFFFF"/>
            </a:solidFill>
            <a:prstDash val="solid"/>
            <a:headEnd type="none" w="sm" len="sm"/>
            <a:tailEnd type="none" w="sm" len="sm"/>
          </a:ln>
        </p:spPr>
      </p:sp>
      <p:sp>
        <p:nvSpPr>
          <p:cNvPr id="30" name="AutoShape 11"/>
          <p:cNvSpPr/>
          <p:nvPr/>
        </p:nvSpPr>
        <p:spPr>
          <a:xfrm flipH="1">
            <a:off x="188554" y="3012266"/>
            <a:ext cx="10737017" cy="0"/>
          </a:xfrm>
          <a:prstGeom prst="line">
            <a:avLst/>
          </a:prstGeom>
          <a:ln w="38100" cap="flat">
            <a:solidFill>
              <a:srgbClr val="FFFFFF"/>
            </a:solidFill>
            <a:prstDash val="solid"/>
            <a:headEnd type="none" w="sm" len="sm"/>
            <a:tailEnd type="none" w="sm" len="sm"/>
          </a:ln>
        </p:spPr>
      </p:sp>
      <p:sp>
        <p:nvSpPr>
          <p:cNvPr id="31" name="AutoShape 11"/>
          <p:cNvSpPr/>
          <p:nvPr/>
        </p:nvSpPr>
        <p:spPr>
          <a:xfrm rot="5400000" flipH="1" flipV="1">
            <a:off x="319411" y="2671674"/>
            <a:ext cx="2396998" cy="11966"/>
          </a:xfrm>
          <a:prstGeom prst="line">
            <a:avLst/>
          </a:prstGeom>
          <a:ln w="38100" cap="flat">
            <a:solidFill>
              <a:srgbClr val="FFFFFF"/>
            </a:solidFill>
            <a:prstDash val="solid"/>
            <a:headEnd type="none" w="sm" len="sm"/>
            <a:tailEnd type="none" w="sm" len="sm"/>
          </a:ln>
        </p:spPr>
      </p:sp>
      <p:sp>
        <p:nvSpPr>
          <p:cNvPr id="32" name="AutoShape 11"/>
          <p:cNvSpPr/>
          <p:nvPr/>
        </p:nvSpPr>
        <p:spPr>
          <a:xfrm flipH="1">
            <a:off x="143387" y="3870858"/>
            <a:ext cx="10737015" cy="0"/>
          </a:xfrm>
          <a:prstGeom prst="line">
            <a:avLst/>
          </a:prstGeom>
          <a:ln w="38100" cap="flat">
            <a:solidFill>
              <a:srgbClr val="FFFFFF"/>
            </a:solidFill>
            <a:prstDash val="solid"/>
            <a:headEnd type="none" w="sm" len="sm"/>
            <a:tailEnd type="none" w="sm" len="sm"/>
          </a:ln>
        </p:spPr>
      </p:sp>
      <p:sp>
        <p:nvSpPr>
          <p:cNvPr id="33" name="Dikdörtgen 32"/>
          <p:cNvSpPr/>
          <p:nvPr/>
        </p:nvSpPr>
        <p:spPr>
          <a:xfrm>
            <a:off x="241497" y="3121805"/>
            <a:ext cx="1285785" cy="369332"/>
          </a:xfrm>
          <a:prstGeom prst="rect">
            <a:avLst/>
          </a:prstGeom>
        </p:spPr>
        <p:txBody>
          <a:bodyPr wrap="square">
            <a:spAutoFit/>
          </a:bodyPr>
          <a:lstStyle/>
          <a:p>
            <a:r>
              <a:rPr lang="tr-TR" b="1" dirty="0">
                <a:solidFill>
                  <a:schemeClr val="bg1"/>
                </a:solidFill>
              </a:rPr>
              <a:t>İşbirliği</a:t>
            </a:r>
          </a:p>
        </p:txBody>
      </p:sp>
      <p:sp>
        <p:nvSpPr>
          <p:cNvPr id="34" name="Dikdörtgen 33"/>
          <p:cNvSpPr/>
          <p:nvPr/>
        </p:nvSpPr>
        <p:spPr>
          <a:xfrm>
            <a:off x="291582" y="1960225"/>
            <a:ext cx="860124" cy="369332"/>
          </a:xfrm>
          <a:prstGeom prst="rect">
            <a:avLst/>
          </a:prstGeom>
        </p:spPr>
        <p:txBody>
          <a:bodyPr wrap="square">
            <a:spAutoFit/>
          </a:bodyPr>
          <a:lstStyle/>
          <a:p>
            <a:r>
              <a:rPr lang="tr-TR" b="1" dirty="0">
                <a:solidFill>
                  <a:schemeClr val="bg1"/>
                </a:solidFill>
              </a:rPr>
              <a:t>Saat</a:t>
            </a:r>
          </a:p>
        </p:txBody>
      </p:sp>
      <p:sp>
        <p:nvSpPr>
          <p:cNvPr id="35" name="Dikdörtgen 34"/>
          <p:cNvSpPr/>
          <p:nvPr/>
        </p:nvSpPr>
        <p:spPr>
          <a:xfrm>
            <a:off x="333960" y="2489046"/>
            <a:ext cx="801676" cy="523220"/>
          </a:xfrm>
          <a:prstGeom prst="rect">
            <a:avLst/>
          </a:prstGeom>
        </p:spPr>
        <p:txBody>
          <a:bodyPr wrap="square">
            <a:spAutoFit/>
          </a:bodyPr>
          <a:lstStyle/>
          <a:p>
            <a:endParaRPr lang="tr-TR" sz="2800" b="1" i="1" dirty="0">
              <a:solidFill>
                <a:schemeClr val="bg1"/>
              </a:solidFill>
            </a:endParaRPr>
          </a:p>
        </p:txBody>
      </p:sp>
      <p:grpSp>
        <p:nvGrpSpPr>
          <p:cNvPr id="36" name="Group 10"/>
          <p:cNvGrpSpPr/>
          <p:nvPr/>
        </p:nvGrpSpPr>
        <p:grpSpPr>
          <a:xfrm>
            <a:off x="219036" y="268042"/>
            <a:ext cx="10737018" cy="1028700"/>
            <a:chOff x="0" y="0"/>
            <a:chExt cx="3703986" cy="232655"/>
          </a:xfrm>
          <a:effectLst>
            <a:outerShdw blurRad="50800" dist="38100" dir="2700000" algn="tl" rotWithShape="0">
              <a:prstClr val="black">
                <a:alpha val="40000"/>
              </a:prstClr>
            </a:outerShdw>
          </a:effectLst>
        </p:grpSpPr>
        <p:sp>
          <p:nvSpPr>
            <p:cNvPr id="37"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a:ln>
              <a:noFill/>
            </a:ln>
          </p:spPr>
        </p:sp>
        <p:sp>
          <p:nvSpPr>
            <p:cNvPr id="38"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39" name="Dikdörtgen 38"/>
          <p:cNvSpPr/>
          <p:nvPr/>
        </p:nvSpPr>
        <p:spPr>
          <a:xfrm>
            <a:off x="109518" y="433556"/>
            <a:ext cx="10956054" cy="584775"/>
          </a:xfrm>
          <a:prstGeom prst="rect">
            <a:avLst/>
          </a:prstGeom>
        </p:spPr>
        <p:txBody>
          <a:bodyPr wrap="square">
            <a:spAutoFit/>
          </a:bodyPr>
          <a:lstStyle/>
          <a:p>
            <a:pPr algn="ctr" fontAlgn="base"/>
            <a:r>
              <a:rPr lang="tr-TR" sz="3200" b="1" dirty="0" smtClean="0">
                <a:solidFill>
                  <a:srgbClr val="FFFFFF"/>
                </a:solidFill>
              </a:rPr>
              <a:t>UZKJ Yönerge ve Organizasyon Şemasında Yapılanma </a:t>
            </a:r>
            <a:endParaRPr lang="tr-TR" sz="3200" b="1" dirty="0">
              <a:solidFill>
                <a:srgbClr val="FFFFFF"/>
              </a:solidFill>
            </a:endParaRPr>
          </a:p>
        </p:txBody>
      </p:sp>
      <p:sp>
        <p:nvSpPr>
          <p:cNvPr id="13" name="Dikdörtgen 12"/>
          <p:cNvSpPr/>
          <p:nvPr/>
        </p:nvSpPr>
        <p:spPr>
          <a:xfrm>
            <a:off x="1550595" y="1535950"/>
            <a:ext cx="1295547" cy="451406"/>
          </a:xfrm>
          <a:prstGeom prst="rect">
            <a:avLst/>
          </a:prstGeom>
        </p:spPr>
        <p:txBody>
          <a:bodyPr wrap="none">
            <a:spAutoFit/>
          </a:bodyPr>
          <a:lstStyle/>
          <a:p>
            <a:pPr>
              <a:lnSpc>
                <a:spcPts val="3080"/>
              </a:lnSpc>
            </a:pPr>
            <a:r>
              <a:rPr lang="tr-TR" b="1" dirty="0" smtClean="0">
                <a:solidFill>
                  <a:schemeClr val="bg1"/>
                </a:solidFill>
              </a:rPr>
              <a:t>08.01.2025 </a:t>
            </a:r>
            <a:endParaRPr lang="en-US" b="1" dirty="0">
              <a:solidFill>
                <a:schemeClr val="bg1"/>
              </a:solidFill>
            </a:endParaRPr>
          </a:p>
        </p:txBody>
      </p:sp>
      <p:sp>
        <p:nvSpPr>
          <p:cNvPr id="14" name="Dikdörtgen 13"/>
          <p:cNvSpPr/>
          <p:nvPr/>
        </p:nvSpPr>
        <p:spPr>
          <a:xfrm>
            <a:off x="291111" y="2494647"/>
            <a:ext cx="483594" cy="369332"/>
          </a:xfrm>
          <a:prstGeom prst="rect">
            <a:avLst/>
          </a:prstGeom>
        </p:spPr>
        <p:txBody>
          <a:bodyPr wrap="none">
            <a:spAutoFit/>
          </a:bodyPr>
          <a:lstStyle/>
          <a:p>
            <a:r>
              <a:rPr lang="tr-TR" b="1" dirty="0">
                <a:solidFill>
                  <a:schemeClr val="bg1"/>
                </a:solidFill>
              </a:rPr>
              <a:t>Yer</a:t>
            </a:r>
          </a:p>
        </p:txBody>
      </p:sp>
      <p:sp>
        <p:nvSpPr>
          <p:cNvPr id="19" name="Dikdörtgen 18"/>
          <p:cNvSpPr/>
          <p:nvPr/>
        </p:nvSpPr>
        <p:spPr>
          <a:xfrm>
            <a:off x="1495857" y="1962008"/>
            <a:ext cx="266420" cy="489878"/>
          </a:xfrm>
          <a:prstGeom prst="rect">
            <a:avLst/>
          </a:prstGeom>
        </p:spPr>
        <p:txBody>
          <a:bodyPr wrap="none">
            <a:spAutoFit/>
          </a:bodyPr>
          <a:lstStyle/>
          <a:p>
            <a:pPr>
              <a:lnSpc>
                <a:spcPts val="3080"/>
              </a:lnSpc>
            </a:pPr>
            <a:r>
              <a:rPr lang="tr-TR" sz="2800" b="1" i="1" dirty="0">
                <a:solidFill>
                  <a:srgbClr val="FFFFFF"/>
                </a:solidFill>
              </a:rPr>
              <a:t> </a:t>
            </a:r>
            <a:endParaRPr lang="tr-TR" b="1" dirty="0">
              <a:solidFill>
                <a:schemeClr val="bg1"/>
              </a:solidFill>
            </a:endParaRPr>
          </a:p>
        </p:txBody>
      </p:sp>
      <p:sp>
        <p:nvSpPr>
          <p:cNvPr id="24" name="Dikdörtgen 23"/>
          <p:cNvSpPr/>
          <p:nvPr/>
        </p:nvSpPr>
        <p:spPr>
          <a:xfrm>
            <a:off x="1527282" y="2509311"/>
            <a:ext cx="6174960" cy="489878"/>
          </a:xfrm>
          <a:prstGeom prst="rect">
            <a:avLst/>
          </a:prstGeom>
        </p:spPr>
        <p:txBody>
          <a:bodyPr wrap="none">
            <a:spAutoFit/>
          </a:bodyPr>
          <a:lstStyle/>
          <a:p>
            <a:pPr>
              <a:lnSpc>
                <a:spcPts val="3080"/>
              </a:lnSpc>
            </a:pPr>
            <a:r>
              <a:rPr lang="tr-TR" b="1" dirty="0" smtClean="0">
                <a:solidFill>
                  <a:schemeClr val="bg1"/>
                </a:solidFill>
              </a:rPr>
              <a:t>Batı Karadeniz Kalkınma Ajansı Yönetim Kurulu Toplantı Salonu</a:t>
            </a:r>
            <a:endParaRPr lang="en-US" b="1" dirty="0">
              <a:solidFill>
                <a:schemeClr val="bg1"/>
              </a:solidFill>
            </a:endParaRPr>
          </a:p>
        </p:txBody>
      </p:sp>
      <p:sp>
        <p:nvSpPr>
          <p:cNvPr id="40" name="Dikdörtgen 39"/>
          <p:cNvSpPr/>
          <p:nvPr/>
        </p:nvSpPr>
        <p:spPr>
          <a:xfrm>
            <a:off x="1527282" y="3196314"/>
            <a:ext cx="9144000" cy="451406"/>
          </a:xfrm>
          <a:prstGeom prst="rect">
            <a:avLst/>
          </a:prstGeom>
        </p:spPr>
        <p:txBody>
          <a:bodyPr>
            <a:spAutoFit/>
          </a:bodyPr>
          <a:lstStyle/>
          <a:p>
            <a:pPr>
              <a:lnSpc>
                <a:spcPts val="3080"/>
              </a:lnSpc>
            </a:pPr>
            <a:r>
              <a:rPr lang="tr-TR" b="1" dirty="0">
                <a:solidFill>
                  <a:schemeClr val="bg1"/>
                </a:solidFill>
              </a:rPr>
              <a:t>Ulusal Zonguldak Kömür </a:t>
            </a:r>
            <a:r>
              <a:rPr lang="tr-TR" b="1" dirty="0" err="1" smtClean="0">
                <a:solidFill>
                  <a:schemeClr val="bg1"/>
                </a:solidFill>
              </a:rPr>
              <a:t>Jeoparkı</a:t>
            </a:r>
            <a:r>
              <a:rPr lang="tr-TR" b="1" dirty="0" smtClean="0">
                <a:solidFill>
                  <a:schemeClr val="bg1"/>
                </a:solidFill>
              </a:rPr>
              <a:t>-Zonguldak Bülent Ecevit Üniversitesi </a:t>
            </a:r>
            <a:endParaRPr lang="en-US" b="1" dirty="0">
              <a:solidFill>
                <a:schemeClr val="bg1"/>
              </a:solidFill>
            </a:endParaRPr>
          </a:p>
        </p:txBody>
      </p:sp>
      <p:sp>
        <p:nvSpPr>
          <p:cNvPr id="42" name="Dikdörtgen 41"/>
          <p:cNvSpPr/>
          <p:nvPr/>
        </p:nvSpPr>
        <p:spPr>
          <a:xfrm>
            <a:off x="241497" y="4122242"/>
            <a:ext cx="10328354" cy="400110"/>
          </a:xfrm>
          <a:prstGeom prst="rect">
            <a:avLst/>
          </a:prstGeom>
        </p:spPr>
        <p:txBody>
          <a:bodyPr wrap="square">
            <a:spAutoFit/>
          </a:bodyPr>
          <a:lstStyle/>
          <a:p>
            <a:pPr algn="just" fontAlgn="base"/>
            <a:endParaRPr lang="tr-TR" sz="2000" b="1" i="1" dirty="0">
              <a:solidFill>
                <a:schemeClr val="bg1"/>
              </a:solidFill>
            </a:endParaRPr>
          </a:p>
        </p:txBody>
      </p:sp>
      <p:sp>
        <p:nvSpPr>
          <p:cNvPr id="5" name="Dikdörtgen 4"/>
          <p:cNvSpPr/>
          <p:nvPr/>
        </p:nvSpPr>
        <p:spPr>
          <a:xfrm>
            <a:off x="396973" y="4090700"/>
            <a:ext cx="10332069" cy="887422"/>
          </a:xfrm>
          <a:prstGeom prst="rect">
            <a:avLst/>
          </a:prstGeom>
        </p:spPr>
        <p:txBody>
          <a:bodyPr wrap="square">
            <a:spAutoFit/>
          </a:bodyPr>
          <a:lstStyle/>
          <a:p>
            <a:pPr>
              <a:lnSpc>
                <a:spcPts val="3080"/>
              </a:lnSpc>
            </a:pPr>
            <a:endParaRPr lang="en-US" sz="2000" b="1" i="1" dirty="0">
              <a:solidFill>
                <a:schemeClr val="bg1"/>
              </a:solidFill>
            </a:endParaRPr>
          </a:p>
          <a:p>
            <a:pPr>
              <a:lnSpc>
                <a:spcPts val="3080"/>
              </a:lnSpc>
            </a:pPr>
            <a:r>
              <a:rPr lang="tr-TR" sz="2000" b="1" i="1" dirty="0">
                <a:solidFill>
                  <a:schemeClr val="bg1"/>
                </a:solidFill>
              </a:rPr>
              <a:t> </a:t>
            </a:r>
            <a:endParaRPr lang="en-US" sz="2000" b="1" i="1" dirty="0">
              <a:solidFill>
                <a:schemeClr val="bg1"/>
              </a:solidFill>
            </a:endParaRPr>
          </a:p>
        </p:txBody>
      </p:sp>
      <p:sp>
        <p:nvSpPr>
          <p:cNvPr id="2" name="Dikdörtgen 1"/>
          <p:cNvSpPr/>
          <p:nvPr/>
        </p:nvSpPr>
        <p:spPr>
          <a:xfrm>
            <a:off x="1563875" y="2045144"/>
            <a:ext cx="1313180" cy="369332"/>
          </a:xfrm>
          <a:prstGeom prst="rect">
            <a:avLst/>
          </a:prstGeom>
        </p:spPr>
        <p:txBody>
          <a:bodyPr wrap="none">
            <a:spAutoFit/>
          </a:bodyPr>
          <a:lstStyle/>
          <a:p>
            <a:r>
              <a:rPr lang="tr-TR" b="1" dirty="0" smtClean="0">
                <a:solidFill>
                  <a:schemeClr val="bg1"/>
                </a:solidFill>
              </a:rPr>
              <a:t>14.00-17.00</a:t>
            </a:r>
            <a:endParaRPr lang="tr-TR" dirty="0"/>
          </a:p>
        </p:txBody>
      </p:sp>
      <p:sp>
        <p:nvSpPr>
          <p:cNvPr id="4" name="Dikdörtgen 3"/>
          <p:cNvSpPr/>
          <p:nvPr/>
        </p:nvSpPr>
        <p:spPr>
          <a:xfrm>
            <a:off x="556164" y="4112841"/>
            <a:ext cx="9654635" cy="4247317"/>
          </a:xfrm>
          <a:prstGeom prst="rect">
            <a:avLst/>
          </a:prstGeom>
        </p:spPr>
        <p:txBody>
          <a:bodyPr wrap="square">
            <a:spAutoFit/>
          </a:bodyPr>
          <a:lstStyle/>
          <a:p>
            <a:pPr algn="just" fontAlgn="base">
              <a:lnSpc>
                <a:spcPct val="150000"/>
              </a:lnSpc>
            </a:pPr>
            <a:r>
              <a:rPr lang="tr-TR" sz="2000" i="1" dirty="0" smtClean="0">
                <a:solidFill>
                  <a:schemeClr val="bg1"/>
                </a:solidFill>
              </a:rPr>
              <a:t>Ulusal Zonguldak Kömür </a:t>
            </a:r>
            <a:r>
              <a:rPr lang="tr-TR" sz="2000" i="1" dirty="0" err="1" smtClean="0">
                <a:solidFill>
                  <a:schemeClr val="bg1"/>
                </a:solidFill>
              </a:rPr>
              <a:t>Jeoparkı’nın</a:t>
            </a:r>
            <a:r>
              <a:rPr lang="tr-TR" sz="2000" i="1" dirty="0" smtClean="0">
                <a:solidFill>
                  <a:schemeClr val="bg1"/>
                </a:solidFill>
              </a:rPr>
              <a:t> İdari Koordinatörü ve Vali Yardımcımız Sn. Muammer Balcı, </a:t>
            </a:r>
            <a:r>
              <a:rPr lang="tr-TR" sz="2000" i="1" dirty="0">
                <a:solidFill>
                  <a:schemeClr val="bg1"/>
                </a:solidFill>
              </a:rPr>
              <a:t>Zonguldak Bülent Ecevit Üniversitesi </a:t>
            </a:r>
            <a:r>
              <a:rPr lang="tr-TR" sz="2000" i="1" dirty="0" smtClean="0">
                <a:solidFill>
                  <a:schemeClr val="bg1"/>
                </a:solidFill>
              </a:rPr>
              <a:t>Rektör Yardımcısı Sn. Hakan Kutoğlu, Bilimsel Koordinatörümüz Prof. Dr. Nizamettin Kazancı, Zonguldak Bülent Ecevit Üniversitesi İnsan ve Toplum Bilimleri Dekanı Sn. Prof. Dr. Melih Geniş, </a:t>
            </a:r>
            <a:r>
              <a:rPr lang="tr-TR" sz="2000" i="1" dirty="0">
                <a:solidFill>
                  <a:schemeClr val="bg1"/>
                </a:solidFill>
              </a:rPr>
              <a:t>Zonguldak Bülent Ecevit </a:t>
            </a:r>
            <a:r>
              <a:rPr lang="tr-TR" sz="2000" i="1" dirty="0" smtClean="0">
                <a:solidFill>
                  <a:schemeClr val="bg1"/>
                </a:solidFill>
              </a:rPr>
              <a:t>Üniversitesi Maden Mühendisliği Bölüm Başkanı Sn. Prof. Dr. Ahmet </a:t>
            </a:r>
            <a:r>
              <a:rPr lang="tr-TR" sz="2000" i="1" dirty="0" err="1" smtClean="0">
                <a:solidFill>
                  <a:schemeClr val="bg1"/>
                </a:solidFill>
              </a:rPr>
              <a:t>Özarslan</a:t>
            </a:r>
            <a:r>
              <a:rPr lang="tr-TR" sz="2000" i="1" dirty="0" smtClean="0">
                <a:solidFill>
                  <a:schemeClr val="bg1"/>
                </a:solidFill>
              </a:rPr>
              <a:t> ve </a:t>
            </a:r>
            <a:r>
              <a:rPr lang="tr-TR" sz="2000" i="1" dirty="0">
                <a:solidFill>
                  <a:schemeClr val="bg1"/>
                </a:solidFill>
              </a:rPr>
              <a:t>Zonguldak Bülent Ecevit Üniversitesi İnsan ve Toplum </a:t>
            </a:r>
            <a:r>
              <a:rPr lang="tr-TR" sz="2000" i="1" dirty="0" smtClean="0">
                <a:solidFill>
                  <a:schemeClr val="bg1"/>
                </a:solidFill>
              </a:rPr>
              <a:t>Bilimleri Fakültesi Arkeoloji Bölümü öğretim görevlileri Sn. Doç. Dr. Gülden Ekmen ve Sn. Doç. Dr. Hamza Ekmen ile </a:t>
            </a:r>
            <a:r>
              <a:rPr lang="tr-TR" sz="2000" i="1" dirty="0">
                <a:solidFill>
                  <a:schemeClr val="bg1"/>
                </a:solidFill>
              </a:rPr>
              <a:t>gerçekleştirilen toplantı </a:t>
            </a:r>
            <a:r>
              <a:rPr lang="tr-TR" sz="2000" i="1" dirty="0" smtClean="0">
                <a:solidFill>
                  <a:schemeClr val="bg1"/>
                </a:solidFill>
              </a:rPr>
              <a:t> da Ulusal Zonguldak Kömür </a:t>
            </a:r>
            <a:r>
              <a:rPr lang="tr-TR" sz="2000" i="1" dirty="0" err="1" smtClean="0">
                <a:solidFill>
                  <a:schemeClr val="bg1"/>
                </a:solidFill>
              </a:rPr>
              <a:t>Jeoparkının</a:t>
            </a:r>
            <a:r>
              <a:rPr lang="tr-TR" sz="2000" i="1" dirty="0" smtClean="0">
                <a:solidFill>
                  <a:schemeClr val="bg1"/>
                </a:solidFill>
              </a:rPr>
              <a:t> Yönergesinde ve Organizasyon Şemasında yapılması planlanan değişikler konuşulmuştur.</a:t>
            </a:r>
            <a:endParaRPr lang="tr-TR" sz="2000" i="1" dirty="0">
              <a:solidFill>
                <a:schemeClr val="bg1"/>
              </a:solidFill>
            </a:endParaRPr>
          </a:p>
        </p:txBody>
      </p:sp>
      <p:pic>
        <p:nvPicPr>
          <p:cNvPr id="3" name="Resim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86533" y="281575"/>
            <a:ext cx="7295367" cy="5471525"/>
          </a:xfrm>
          <a:prstGeom prst="rect">
            <a:avLst/>
          </a:prstGeom>
        </p:spPr>
      </p:pic>
      <p:pic>
        <p:nvPicPr>
          <p:cNvPr id="6" name="Resim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70744" y="4238886"/>
            <a:ext cx="7317256" cy="5200650"/>
          </a:xfrm>
          <a:prstGeom prst="rect">
            <a:avLst/>
          </a:prstGeom>
        </p:spPr>
      </p:pic>
    </p:spTree>
    <p:extLst>
      <p:ext uri="{BB962C8B-B14F-4D97-AF65-F5344CB8AC3E}">
        <p14:creationId xmlns:p14="http://schemas.microsoft.com/office/powerpoint/2010/main" val="2787323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6A9D72"/>
        </a:solidFill>
        <a:effectLst/>
      </p:bgPr>
    </p:bg>
    <p:spTree>
      <p:nvGrpSpPr>
        <p:cNvPr id="1" name=""/>
        <p:cNvGrpSpPr/>
        <p:nvPr/>
      </p:nvGrpSpPr>
      <p:grpSpPr>
        <a:xfrm>
          <a:off x="0" y="0"/>
          <a:ext cx="0" cy="0"/>
          <a:chOff x="0" y="0"/>
          <a:chExt cx="0" cy="0"/>
        </a:xfrm>
      </p:grpSpPr>
      <p:grpSp>
        <p:nvGrpSpPr>
          <p:cNvPr id="10" name="Group 10"/>
          <p:cNvGrpSpPr/>
          <p:nvPr/>
        </p:nvGrpSpPr>
        <p:grpSpPr>
          <a:xfrm>
            <a:off x="0" y="9284157"/>
            <a:ext cx="18288000" cy="1028700"/>
            <a:chOff x="0" y="0"/>
            <a:chExt cx="3703986" cy="232655"/>
          </a:xfrm>
        </p:grpSpPr>
        <p:sp>
          <p:nvSpPr>
            <p:cNvPr id="11"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p:spPr>
        </p:sp>
        <p:sp>
          <p:nvSpPr>
            <p:cNvPr id="12"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15" name="TextBox 15"/>
          <p:cNvSpPr txBox="1"/>
          <p:nvPr/>
        </p:nvSpPr>
        <p:spPr>
          <a:xfrm rot="7630503">
            <a:off x="14581667" y="10332316"/>
            <a:ext cx="6233878" cy="8824587"/>
          </a:xfrm>
          <a:prstGeom prst="rect">
            <a:avLst/>
          </a:prstGeom>
        </p:spPr>
        <p:txBody>
          <a:bodyPr lIns="50800" tIns="50800" rIns="50800" bIns="50800" rtlCol="0" anchor="ctr"/>
          <a:lstStyle/>
          <a:p>
            <a:pPr algn="ctr">
              <a:lnSpc>
                <a:spcPts val="3080"/>
              </a:lnSpc>
            </a:pPr>
            <a:endParaRPr/>
          </a:p>
        </p:txBody>
      </p:sp>
      <p:grpSp>
        <p:nvGrpSpPr>
          <p:cNvPr id="16" name="Group 16"/>
          <p:cNvGrpSpPr/>
          <p:nvPr/>
        </p:nvGrpSpPr>
        <p:grpSpPr>
          <a:xfrm>
            <a:off x="0" y="9127574"/>
            <a:ext cx="18288000" cy="359409"/>
            <a:chOff x="0" y="0"/>
            <a:chExt cx="2907550" cy="27671"/>
          </a:xfrm>
        </p:grpSpPr>
        <p:sp>
          <p:nvSpPr>
            <p:cNvPr id="17" name="Freeform 17"/>
            <p:cNvSpPr/>
            <p:nvPr/>
          </p:nvSpPr>
          <p:spPr>
            <a:xfrm>
              <a:off x="0" y="0"/>
              <a:ext cx="2907550" cy="27671"/>
            </a:xfrm>
            <a:custGeom>
              <a:avLst/>
              <a:gdLst/>
              <a:ahLst/>
              <a:cxnLst/>
              <a:rect l="l" t="t" r="r" b="b"/>
              <a:pathLst>
                <a:path w="2907550" h="27671">
                  <a:moveTo>
                    <a:pt x="2823" y="0"/>
                  </a:moveTo>
                  <a:lnTo>
                    <a:pt x="2904727" y="0"/>
                  </a:lnTo>
                  <a:cubicBezTo>
                    <a:pt x="2905476" y="0"/>
                    <a:pt x="2906194" y="297"/>
                    <a:pt x="2906724" y="827"/>
                  </a:cubicBezTo>
                  <a:cubicBezTo>
                    <a:pt x="2907253" y="1356"/>
                    <a:pt x="2907550" y="2074"/>
                    <a:pt x="2907550" y="2823"/>
                  </a:cubicBezTo>
                  <a:lnTo>
                    <a:pt x="2907550" y="24847"/>
                  </a:lnTo>
                  <a:cubicBezTo>
                    <a:pt x="2907550" y="25596"/>
                    <a:pt x="2907253" y="26314"/>
                    <a:pt x="2906724" y="26844"/>
                  </a:cubicBezTo>
                  <a:cubicBezTo>
                    <a:pt x="2906194" y="27373"/>
                    <a:pt x="2905476" y="27671"/>
                    <a:pt x="2904727" y="27671"/>
                  </a:cubicBezTo>
                  <a:lnTo>
                    <a:pt x="2823" y="27671"/>
                  </a:lnTo>
                  <a:cubicBezTo>
                    <a:pt x="2074" y="27671"/>
                    <a:pt x="1356" y="27373"/>
                    <a:pt x="827" y="26844"/>
                  </a:cubicBezTo>
                  <a:cubicBezTo>
                    <a:pt x="297" y="26314"/>
                    <a:pt x="0" y="25596"/>
                    <a:pt x="0" y="24847"/>
                  </a:cubicBezTo>
                  <a:lnTo>
                    <a:pt x="0" y="2823"/>
                  </a:lnTo>
                  <a:cubicBezTo>
                    <a:pt x="0" y="2074"/>
                    <a:pt x="297" y="1356"/>
                    <a:pt x="827" y="827"/>
                  </a:cubicBezTo>
                  <a:cubicBezTo>
                    <a:pt x="1356" y="297"/>
                    <a:pt x="2074" y="0"/>
                    <a:pt x="2823" y="0"/>
                  </a:cubicBezTo>
                  <a:close/>
                </a:path>
              </a:pathLst>
            </a:custGeom>
            <a:solidFill>
              <a:srgbClr val="6A9D72"/>
            </a:solidFill>
            <a:ln cap="sq">
              <a:noFill/>
              <a:prstDash val="solid"/>
              <a:miter/>
            </a:ln>
          </p:spPr>
        </p:sp>
        <p:sp>
          <p:nvSpPr>
            <p:cNvPr id="18" name="TextBox 18"/>
            <p:cNvSpPr txBox="1"/>
            <p:nvPr/>
          </p:nvSpPr>
          <p:spPr>
            <a:xfrm>
              <a:off x="0" y="-38100"/>
              <a:ext cx="2907550" cy="65771"/>
            </a:xfrm>
            <a:prstGeom prst="rect">
              <a:avLst/>
            </a:prstGeom>
          </p:spPr>
          <p:txBody>
            <a:bodyPr lIns="50800" tIns="50800" rIns="50800" bIns="50800" rtlCol="0" anchor="ctr"/>
            <a:lstStyle/>
            <a:p>
              <a:pPr algn="ctr">
                <a:lnSpc>
                  <a:spcPts val="3080"/>
                </a:lnSpc>
              </a:pPr>
              <a:endParaRPr/>
            </a:p>
          </p:txBody>
        </p:sp>
      </p:grpSp>
      <p:sp>
        <p:nvSpPr>
          <p:cNvPr id="20" name="TextBox 20"/>
          <p:cNvSpPr txBox="1"/>
          <p:nvPr/>
        </p:nvSpPr>
        <p:spPr>
          <a:xfrm>
            <a:off x="13768057" y="9608713"/>
            <a:ext cx="4254644" cy="517962"/>
          </a:xfrm>
          <a:prstGeom prst="rect">
            <a:avLst/>
          </a:prstGeom>
        </p:spPr>
        <p:txBody>
          <a:bodyPr wrap="square" lIns="0" tIns="0" rIns="0" bIns="0" rtlCol="0" anchor="t">
            <a:spAutoFit/>
          </a:bodyPr>
          <a:lstStyle/>
          <a:p>
            <a:pPr algn="l">
              <a:lnSpc>
                <a:spcPts val="4429"/>
              </a:lnSpc>
            </a:pPr>
            <a:r>
              <a:rPr lang="en-US" sz="2800" spc="44" dirty="0" err="1">
                <a:solidFill>
                  <a:srgbClr val="FFFFFF"/>
                </a:solidFill>
              </a:rPr>
              <a:t>zonguldakgeopark</a:t>
            </a:r>
            <a:endParaRPr lang="en-US" sz="3164" spc="44" dirty="0">
              <a:solidFill>
                <a:srgbClr val="FFFFFF"/>
              </a:solidFill>
            </a:endParaRPr>
          </a:p>
        </p:txBody>
      </p:sp>
      <p:sp>
        <p:nvSpPr>
          <p:cNvPr id="21" name="Freeform 21"/>
          <p:cNvSpPr/>
          <p:nvPr/>
        </p:nvSpPr>
        <p:spPr>
          <a:xfrm>
            <a:off x="12398639" y="9609599"/>
            <a:ext cx="1270282" cy="662425"/>
          </a:xfrm>
          <a:custGeom>
            <a:avLst/>
            <a:gdLst/>
            <a:ahLst/>
            <a:cxnLst/>
            <a:rect l="l" t="t" r="r" b="b"/>
            <a:pathLst>
              <a:path w="1270282" h="662425">
                <a:moveTo>
                  <a:pt x="0" y="0"/>
                </a:moveTo>
                <a:lnTo>
                  <a:pt x="1270281" y="0"/>
                </a:lnTo>
                <a:lnTo>
                  <a:pt x="1270281"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l="-120421"/>
            </a:stretch>
          </a:blipFill>
        </p:spPr>
      </p:sp>
      <p:sp>
        <p:nvSpPr>
          <p:cNvPr id="22" name="Freeform 22"/>
          <p:cNvSpPr/>
          <p:nvPr/>
        </p:nvSpPr>
        <p:spPr>
          <a:xfrm>
            <a:off x="11899119" y="9683739"/>
            <a:ext cx="514144" cy="514144"/>
          </a:xfrm>
          <a:custGeom>
            <a:avLst/>
            <a:gdLst/>
            <a:ahLst/>
            <a:cxnLst/>
            <a:rect l="l" t="t" r="r" b="b"/>
            <a:pathLst>
              <a:path w="514144" h="514144">
                <a:moveTo>
                  <a:pt x="0" y="0"/>
                </a:moveTo>
                <a:lnTo>
                  <a:pt x="514145" y="0"/>
                </a:lnTo>
                <a:lnTo>
                  <a:pt x="514145" y="514144"/>
                </a:lnTo>
                <a:lnTo>
                  <a:pt x="0" y="514144"/>
                </a:lnTo>
                <a:lnTo>
                  <a:pt x="0" y="0"/>
                </a:lnTo>
                <a:close/>
              </a:path>
            </a:pathLst>
          </a:custGeom>
          <a:blipFill>
            <a:blip r:embed="rId10"/>
            <a:stretch>
              <a:fillRect/>
            </a:stretch>
          </a:blipFill>
        </p:spPr>
      </p:sp>
      <p:sp>
        <p:nvSpPr>
          <p:cNvPr id="23" name="Freeform 23"/>
          <p:cNvSpPr/>
          <p:nvPr/>
        </p:nvSpPr>
        <p:spPr>
          <a:xfrm>
            <a:off x="10925574" y="9609599"/>
            <a:ext cx="1047261" cy="662425"/>
          </a:xfrm>
          <a:custGeom>
            <a:avLst/>
            <a:gdLst/>
            <a:ahLst/>
            <a:cxnLst/>
            <a:rect l="l" t="t" r="r" b="b"/>
            <a:pathLst>
              <a:path w="1047261" h="662425">
                <a:moveTo>
                  <a:pt x="0" y="0"/>
                </a:moveTo>
                <a:lnTo>
                  <a:pt x="1047260" y="0"/>
                </a:lnTo>
                <a:lnTo>
                  <a:pt x="1047260"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r="-167362"/>
            </a:stretch>
          </a:blipFill>
        </p:spPr>
      </p:sp>
      <p:grpSp>
        <p:nvGrpSpPr>
          <p:cNvPr id="25" name="Group 7"/>
          <p:cNvGrpSpPr/>
          <p:nvPr/>
        </p:nvGrpSpPr>
        <p:grpSpPr>
          <a:xfrm>
            <a:off x="188556" y="659856"/>
            <a:ext cx="10737018" cy="8426885"/>
            <a:chOff x="-154767" y="-57150"/>
            <a:chExt cx="2945602" cy="2235693"/>
          </a:xfrm>
        </p:grpSpPr>
        <p:sp>
          <p:nvSpPr>
            <p:cNvPr id="26" name="Freeform 8"/>
            <p:cNvSpPr/>
            <p:nvPr/>
          </p:nvSpPr>
          <p:spPr>
            <a:xfrm>
              <a:off x="-154767" y="159056"/>
              <a:ext cx="2945602" cy="2019487"/>
            </a:xfrm>
            <a:custGeom>
              <a:avLst/>
              <a:gdLst/>
              <a:ahLst/>
              <a:cxnLst/>
              <a:rect l="l" t="t" r="r" b="b"/>
              <a:pathLst>
                <a:path w="2478820" h="2163797">
                  <a:moveTo>
                    <a:pt x="27968" y="0"/>
                  </a:moveTo>
                  <a:lnTo>
                    <a:pt x="2450852" y="0"/>
                  </a:lnTo>
                  <a:cubicBezTo>
                    <a:pt x="2458270" y="0"/>
                    <a:pt x="2465383" y="2947"/>
                    <a:pt x="2470628" y="8192"/>
                  </a:cubicBezTo>
                  <a:cubicBezTo>
                    <a:pt x="2475873" y="13436"/>
                    <a:pt x="2478820" y="20550"/>
                    <a:pt x="2478820" y="27968"/>
                  </a:cubicBezTo>
                  <a:lnTo>
                    <a:pt x="2478820" y="2135830"/>
                  </a:lnTo>
                  <a:cubicBezTo>
                    <a:pt x="2478820" y="2143247"/>
                    <a:pt x="2475873" y="2150361"/>
                    <a:pt x="2470628" y="2155606"/>
                  </a:cubicBezTo>
                  <a:cubicBezTo>
                    <a:pt x="2465383" y="2160851"/>
                    <a:pt x="2458270" y="2163797"/>
                    <a:pt x="2450852" y="2163797"/>
                  </a:cubicBezTo>
                  <a:lnTo>
                    <a:pt x="27968" y="2163797"/>
                  </a:lnTo>
                  <a:cubicBezTo>
                    <a:pt x="20550" y="2163797"/>
                    <a:pt x="13436" y="2160851"/>
                    <a:pt x="8192" y="2155606"/>
                  </a:cubicBezTo>
                  <a:cubicBezTo>
                    <a:pt x="2947" y="2150361"/>
                    <a:pt x="0" y="2143247"/>
                    <a:pt x="0" y="2135830"/>
                  </a:cubicBezTo>
                  <a:lnTo>
                    <a:pt x="0" y="27968"/>
                  </a:lnTo>
                  <a:cubicBezTo>
                    <a:pt x="0" y="20550"/>
                    <a:pt x="2947" y="13436"/>
                    <a:pt x="8192" y="8192"/>
                  </a:cubicBezTo>
                  <a:cubicBezTo>
                    <a:pt x="13436" y="2947"/>
                    <a:pt x="20550" y="0"/>
                    <a:pt x="27968" y="0"/>
                  </a:cubicBezTo>
                  <a:close/>
                </a:path>
              </a:pathLst>
            </a:custGeom>
            <a:solidFill>
              <a:srgbClr val="6A9D72"/>
            </a:solidFill>
            <a:ln w="76200" cap="rnd">
              <a:solidFill>
                <a:srgbClr val="FEFEFE"/>
              </a:solidFill>
              <a:prstDash val="solid"/>
              <a:round/>
            </a:ln>
          </p:spPr>
          <p:txBody>
            <a:bodyPr/>
            <a:lstStyle/>
            <a:p>
              <a:r>
                <a:rPr lang="tr-TR" sz="2800" b="1" i="1" dirty="0" smtClean="0">
                  <a:solidFill>
                    <a:schemeClr val="bg1"/>
                  </a:solidFill>
                </a:rPr>
                <a:t> </a:t>
              </a:r>
              <a:r>
                <a:rPr lang="tr-TR" b="1" dirty="0" smtClean="0">
                  <a:solidFill>
                    <a:schemeClr val="bg1"/>
                  </a:solidFill>
                </a:rPr>
                <a:t>Tarih</a:t>
              </a:r>
              <a:endParaRPr lang="tr-TR" sz="2800" b="1" dirty="0">
                <a:solidFill>
                  <a:schemeClr val="bg1"/>
                </a:solidFill>
              </a:endParaRPr>
            </a:p>
          </p:txBody>
        </p:sp>
        <p:sp>
          <p:nvSpPr>
            <p:cNvPr id="27" name="TextBox 9"/>
            <p:cNvSpPr txBox="1"/>
            <p:nvPr/>
          </p:nvSpPr>
          <p:spPr>
            <a:xfrm>
              <a:off x="0" y="-57150"/>
              <a:ext cx="2478820" cy="2220947"/>
            </a:xfrm>
            <a:prstGeom prst="rect">
              <a:avLst/>
            </a:prstGeom>
          </p:spPr>
          <p:txBody>
            <a:bodyPr lIns="50800" tIns="50800" rIns="50800" bIns="50800" rtlCol="0" anchor="ctr"/>
            <a:lstStyle/>
            <a:p>
              <a:pPr algn="ctr">
                <a:lnSpc>
                  <a:spcPts val="3611"/>
                </a:lnSpc>
              </a:pPr>
              <a:endParaRPr dirty="0"/>
            </a:p>
          </p:txBody>
        </p:sp>
      </p:grpSp>
      <p:sp>
        <p:nvSpPr>
          <p:cNvPr id="28" name="AutoShape 11"/>
          <p:cNvSpPr/>
          <p:nvPr/>
        </p:nvSpPr>
        <p:spPr>
          <a:xfrm flipH="1" flipV="1">
            <a:off x="188556" y="1954837"/>
            <a:ext cx="10767498" cy="10563"/>
          </a:xfrm>
          <a:prstGeom prst="line">
            <a:avLst/>
          </a:prstGeom>
          <a:ln w="38100" cap="flat">
            <a:solidFill>
              <a:srgbClr val="FFFFFF"/>
            </a:solidFill>
            <a:prstDash val="solid"/>
            <a:headEnd type="none" w="sm" len="sm"/>
            <a:tailEnd type="none" w="sm" len="sm"/>
          </a:ln>
        </p:spPr>
      </p:sp>
      <p:sp>
        <p:nvSpPr>
          <p:cNvPr id="29" name="AutoShape 11"/>
          <p:cNvSpPr/>
          <p:nvPr/>
        </p:nvSpPr>
        <p:spPr>
          <a:xfrm flipH="1" flipV="1">
            <a:off x="219035" y="2494221"/>
            <a:ext cx="10706537" cy="0"/>
          </a:xfrm>
          <a:prstGeom prst="line">
            <a:avLst/>
          </a:prstGeom>
          <a:ln w="38100" cap="flat">
            <a:solidFill>
              <a:srgbClr val="FFFFFF"/>
            </a:solidFill>
            <a:prstDash val="solid"/>
            <a:headEnd type="none" w="sm" len="sm"/>
            <a:tailEnd type="none" w="sm" len="sm"/>
          </a:ln>
        </p:spPr>
      </p:sp>
      <p:sp>
        <p:nvSpPr>
          <p:cNvPr id="30" name="AutoShape 11"/>
          <p:cNvSpPr/>
          <p:nvPr/>
        </p:nvSpPr>
        <p:spPr>
          <a:xfrm flipH="1">
            <a:off x="188554" y="3012266"/>
            <a:ext cx="10737017" cy="0"/>
          </a:xfrm>
          <a:prstGeom prst="line">
            <a:avLst/>
          </a:prstGeom>
          <a:ln w="38100" cap="flat">
            <a:solidFill>
              <a:srgbClr val="FFFFFF"/>
            </a:solidFill>
            <a:prstDash val="solid"/>
            <a:headEnd type="none" w="sm" len="sm"/>
            <a:tailEnd type="none" w="sm" len="sm"/>
          </a:ln>
        </p:spPr>
      </p:sp>
      <p:sp>
        <p:nvSpPr>
          <p:cNvPr id="31" name="AutoShape 11"/>
          <p:cNvSpPr/>
          <p:nvPr/>
        </p:nvSpPr>
        <p:spPr>
          <a:xfrm rot="5400000" flipH="1" flipV="1">
            <a:off x="319411" y="2671674"/>
            <a:ext cx="2396998" cy="11966"/>
          </a:xfrm>
          <a:prstGeom prst="line">
            <a:avLst/>
          </a:prstGeom>
          <a:ln w="38100" cap="flat">
            <a:solidFill>
              <a:srgbClr val="FFFFFF"/>
            </a:solidFill>
            <a:prstDash val="solid"/>
            <a:headEnd type="none" w="sm" len="sm"/>
            <a:tailEnd type="none" w="sm" len="sm"/>
          </a:ln>
        </p:spPr>
      </p:sp>
      <p:sp>
        <p:nvSpPr>
          <p:cNvPr id="32" name="AutoShape 11"/>
          <p:cNvSpPr/>
          <p:nvPr/>
        </p:nvSpPr>
        <p:spPr>
          <a:xfrm flipH="1">
            <a:off x="143387" y="3870858"/>
            <a:ext cx="10737015" cy="0"/>
          </a:xfrm>
          <a:prstGeom prst="line">
            <a:avLst/>
          </a:prstGeom>
          <a:ln w="38100" cap="flat">
            <a:solidFill>
              <a:srgbClr val="FFFFFF"/>
            </a:solidFill>
            <a:prstDash val="solid"/>
            <a:headEnd type="none" w="sm" len="sm"/>
            <a:tailEnd type="none" w="sm" len="sm"/>
          </a:ln>
        </p:spPr>
      </p:sp>
      <p:sp>
        <p:nvSpPr>
          <p:cNvPr id="33" name="Dikdörtgen 32"/>
          <p:cNvSpPr/>
          <p:nvPr/>
        </p:nvSpPr>
        <p:spPr>
          <a:xfrm>
            <a:off x="241497" y="3121805"/>
            <a:ext cx="1285785" cy="369332"/>
          </a:xfrm>
          <a:prstGeom prst="rect">
            <a:avLst/>
          </a:prstGeom>
        </p:spPr>
        <p:txBody>
          <a:bodyPr wrap="square">
            <a:spAutoFit/>
          </a:bodyPr>
          <a:lstStyle/>
          <a:p>
            <a:r>
              <a:rPr lang="tr-TR" b="1" dirty="0">
                <a:solidFill>
                  <a:schemeClr val="bg1"/>
                </a:solidFill>
              </a:rPr>
              <a:t>İşbirliği</a:t>
            </a:r>
          </a:p>
        </p:txBody>
      </p:sp>
      <p:sp>
        <p:nvSpPr>
          <p:cNvPr id="34" name="Dikdörtgen 33"/>
          <p:cNvSpPr/>
          <p:nvPr/>
        </p:nvSpPr>
        <p:spPr>
          <a:xfrm>
            <a:off x="291582" y="1960225"/>
            <a:ext cx="860124" cy="369332"/>
          </a:xfrm>
          <a:prstGeom prst="rect">
            <a:avLst/>
          </a:prstGeom>
        </p:spPr>
        <p:txBody>
          <a:bodyPr wrap="square">
            <a:spAutoFit/>
          </a:bodyPr>
          <a:lstStyle/>
          <a:p>
            <a:r>
              <a:rPr lang="tr-TR" b="1" dirty="0">
                <a:solidFill>
                  <a:schemeClr val="bg1"/>
                </a:solidFill>
              </a:rPr>
              <a:t>Saat</a:t>
            </a:r>
          </a:p>
        </p:txBody>
      </p:sp>
      <p:sp>
        <p:nvSpPr>
          <p:cNvPr id="35" name="Dikdörtgen 34"/>
          <p:cNvSpPr/>
          <p:nvPr/>
        </p:nvSpPr>
        <p:spPr>
          <a:xfrm>
            <a:off x="333960" y="2489046"/>
            <a:ext cx="801676" cy="523220"/>
          </a:xfrm>
          <a:prstGeom prst="rect">
            <a:avLst/>
          </a:prstGeom>
        </p:spPr>
        <p:txBody>
          <a:bodyPr wrap="square">
            <a:spAutoFit/>
          </a:bodyPr>
          <a:lstStyle/>
          <a:p>
            <a:endParaRPr lang="tr-TR" sz="2800" b="1" i="1" dirty="0">
              <a:solidFill>
                <a:schemeClr val="bg1"/>
              </a:solidFill>
            </a:endParaRPr>
          </a:p>
        </p:txBody>
      </p:sp>
      <p:grpSp>
        <p:nvGrpSpPr>
          <p:cNvPr id="36" name="Group 10"/>
          <p:cNvGrpSpPr/>
          <p:nvPr/>
        </p:nvGrpSpPr>
        <p:grpSpPr>
          <a:xfrm>
            <a:off x="219036" y="268042"/>
            <a:ext cx="10737018" cy="1028700"/>
            <a:chOff x="0" y="0"/>
            <a:chExt cx="3703986" cy="232655"/>
          </a:xfrm>
          <a:effectLst>
            <a:outerShdw blurRad="50800" dist="38100" dir="2700000" algn="tl" rotWithShape="0">
              <a:prstClr val="black">
                <a:alpha val="40000"/>
              </a:prstClr>
            </a:outerShdw>
          </a:effectLst>
        </p:grpSpPr>
        <p:sp>
          <p:nvSpPr>
            <p:cNvPr id="37"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a:ln>
              <a:noFill/>
            </a:ln>
          </p:spPr>
        </p:sp>
        <p:sp>
          <p:nvSpPr>
            <p:cNvPr id="38"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39" name="Dikdörtgen 38"/>
          <p:cNvSpPr/>
          <p:nvPr/>
        </p:nvSpPr>
        <p:spPr>
          <a:xfrm>
            <a:off x="109518" y="433556"/>
            <a:ext cx="10956054" cy="584775"/>
          </a:xfrm>
          <a:prstGeom prst="rect">
            <a:avLst/>
          </a:prstGeom>
        </p:spPr>
        <p:txBody>
          <a:bodyPr wrap="square">
            <a:spAutoFit/>
          </a:bodyPr>
          <a:lstStyle/>
          <a:p>
            <a:pPr algn="ctr" fontAlgn="base"/>
            <a:r>
              <a:rPr lang="tr-TR" sz="3200" b="1" dirty="0" smtClean="0">
                <a:solidFill>
                  <a:srgbClr val="FFFFFF"/>
                </a:solidFill>
              </a:rPr>
              <a:t>TTK Kozlu Müessese Müdürüne Ziyaret</a:t>
            </a:r>
            <a:endParaRPr lang="tr-TR" sz="3200" b="1" dirty="0">
              <a:solidFill>
                <a:srgbClr val="FFFFFF"/>
              </a:solidFill>
            </a:endParaRPr>
          </a:p>
        </p:txBody>
      </p:sp>
      <p:sp>
        <p:nvSpPr>
          <p:cNvPr id="13" name="Dikdörtgen 12"/>
          <p:cNvSpPr/>
          <p:nvPr/>
        </p:nvSpPr>
        <p:spPr>
          <a:xfrm>
            <a:off x="1550595" y="1535950"/>
            <a:ext cx="1242648" cy="451406"/>
          </a:xfrm>
          <a:prstGeom prst="rect">
            <a:avLst/>
          </a:prstGeom>
        </p:spPr>
        <p:txBody>
          <a:bodyPr wrap="none">
            <a:spAutoFit/>
          </a:bodyPr>
          <a:lstStyle/>
          <a:p>
            <a:pPr>
              <a:lnSpc>
                <a:spcPts val="3080"/>
              </a:lnSpc>
            </a:pPr>
            <a:r>
              <a:rPr lang="tr-TR" b="1" dirty="0" smtClean="0">
                <a:solidFill>
                  <a:schemeClr val="bg1"/>
                </a:solidFill>
              </a:rPr>
              <a:t>09.01.2025</a:t>
            </a:r>
            <a:endParaRPr lang="en-US" b="1" dirty="0">
              <a:solidFill>
                <a:schemeClr val="bg1"/>
              </a:solidFill>
            </a:endParaRPr>
          </a:p>
        </p:txBody>
      </p:sp>
      <p:sp>
        <p:nvSpPr>
          <p:cNvPr id="14" name="Dikdörtgen 13"/>
          <p:cNvSpPr/>
          <p:nvPr/>
        </p:nvSpPr>
        <p:spPr>
          <a:xfrm>
            <a:off x="291111" y="2494647"/>
            <a:ext cx="483594" cy="369332"/>
          </a:xfrm>
          <a:prstGeom prst="rect">
            <a:avLst/>
          </a:prstGeom>
        </p:spPr>
        <p:txBody>
          <a:bodyPr wrap="none">
            <a:spAutoFit/>
          </a:bodyPr>
          <a:lstStyle/>
          <a:p>
            <a:r>
              <a:rPr lang="tr-TR" b="1" dirty="0">
                <a:solidFill>
                  <a:schemeClr val="bg1"/>
                </a:solidFill>
              </a:rPr>
              <a:t>Yer</a:t>
            </a:r>
          </a:p>
        </p:txBody>
      </p:sp>
      <p:sp>
        <p:nvSpPr>
          <p:cNvPr id="19" name="Dikdörtgen 18"/>
          <p:cNvSpPr/>
          <p:nvPr/>
        </p:nvSpPr>
        <p:spPr>
          <a:xfrm>
            <a:off x="1495857" y="1962008"/>
            <a:ext cx="266420" cy="489878"/>
          </a:xfrm>
          <a:prstGeom prst="rect">
            <a:avLst/>
          </a:prstGeom>
        </p:spPr>
        <p:txBody>
          <a:bodyPr wrap="none">
            <a:spAutoFit/>
          </a:bodyPr>
          <a:lstStyle/>
          <a:p>
            <a:pPr>
              <a:lnSpc>
                <a:spcPts val="3080"/>
              </a:lnSpc>
            </a:pPr>
            <a:r>
              <a:rPr lang="tr-TR" sz="2800" b="1" i="1" dirty="0">
                <a:solidFill>
                  <a:srgbClr val="FFFFFF"/>
                </a:solidFill>
              </a:rPr>
              <a:t> </a:t>
            </a:r>
            <a:endParaRPr lang="tr-TR" b="1" dirty="0">
              <a:solidFill>
                <a:schemeClr val="bg1"/>
              </a:solidFill>
            </a:endParaRPr>
          </a:p>
        </p:txBody>
      </p:sp>
      <p:sp>
        <p:nvSpPr>
          <p:cNvPr id="24" name="Dikdörtgen 23"/>
          <p:cNvSpPr/>
          <p:nvPr/>
        </p:nvSpPr>
        <p:spPr>
          <a:xfrm>
            <a:off x="1527282" y="2509311"/>
            <a:ext cx="2938561" cy="489878"/>
          </a:xfrm>
          <a:prstGeom prst="rect">
            <a:avLst/>
          </a:prstGeom>
        </p:spPr>
        <p:txBody>
          <a:bodyPr wrap="none">
            <a:spAutoFit/>
          </a:bodyPr>
          <a:lstStyle/>
          <a:p>
            <a:pPr>
              <a:lnSpc>
                <a:spcPts val="3080"/>
              </a:lnSpc>
            </a:pPr>
            <a:r>
              <a:rPr lang="tr-TR" b="1" dirty="0" smtClean="0">
                <a:solidFill>
                  <a:schemeClr val="bg1"/>
                </a:solidFill>
              </a:rPr>
              <a:t>TTK Kozlu Müessese Müdürü</a:t>
            </a:r>
            <a:endParaRPr lang="en-US" b="1" dirty="0">
              <a:solidFill>
                <a:schemeClr val="bg1"/>
              </a:solidFill>
            </a:endParaRPr>
          </a:p>
        </p:txBody>
      </p:sp>
      <p:sp>
        <p:nvSpPr>
          <p:cNvPr id="40" name="Dikdörtgen 39"/>
          <p:cNvSpPr/>
          <p:nvPr/>
        </p:nvSpPr>
        <p:spPr>
          <a:xfrm>
            <a:off x="1527282" y="3196461"/>
            <a:ext cx="9144000" cy="451406"/>
          </a:xfrm>
          <a:prstGeom prst="rect">
            <a:avLst/>
          </a:prstGeom>
        </p:spPr>
        <p:txBody>
          <a:bodyPr>
            <a:spAutoFit/>
          </a:bodyPr>
          <a:lstStyle/>
          <a:p>
            <a:pPr>
              <a:lnSpc>
                <a:spcPts val="3080"/>
              </a:lnSpc>
            </a:pPr>
            <a:r>
              <a:rPr lang="tr-TR" b="1" dirty="0">
                <a:solidFill>
                  <a:schemeClr val="bg1"/>
                </a:solidFill>
              </a:rPr>
              <a:t>Ulusal Zonguldak Kömür </a:t>
            </a:r>
            <a:r>
              <a:rPr lang="tr-TR" b="1" dirty="0" err="1" smtClean="0">
                <a:solidFill>
                  <a:schemeClr val="bg1"/>
                </a:solidFill>
              </a:rPr>
              <a:t>Jeoparkı</a:t>
            </a:r>
            <a:r>
              <a:rPr lang="tr-TR" b="1" dirty="0" smtClean="0">
                <a:solidFill>
                  <a:schemeClr val="bg1"/>
                </a:solidFill>
              </a:rPr>
              <a:t>-TTK Kozlu Müessese Müdürlüğü</a:t>
            </a:r>
            <a:endParaRPr lang="en-US" b="1" dirty="0">
              <a:solidFill>
                <a:schemeClr val="bg1"/>
              </a:solidFill>
            </a:endParaRPr>
          </a:p>
        </p:txBody>
      </p:sp>
      <p:sp>
        <p:nvSpPr>
          <p:cNvPr id="42" name="Dikdörtgen 41"/>
          <p:cNvSpPr/>
          <p:nvPr/>
        </p:nvSpPr>
        <p:spPr>
          <a:xfrm>
            <a:off x="241497" y="4122242"/>
            <a:ext cx="10328354" cy="400110"/>
          </a:xfrm>
          <a:prstGeom prst="rect">
            <a:avLst/>
          </a:prstGeom>
        </p:spPr>
        <p:txBody>
          <a:bodyPr wrap="square">
            <a:spAutoFit/>
          </a:bodyPr>
          <a:lstStyle/>
          <a:p>
            <a:pPr algn="just" fontAlgn="base"/>
            <a:endParaRPr lang="tr-TR" sz="2000" b="1" i="1" dirty="0">
              <a:solidFill>
                <a:schemeClr val="bg1"/>
              </a:solidFill>
            </a:endParaRPr>
          </a:p>
        </p:txBody>
      </p:sp>
      <p:sp>
        <p:nvSpPr>
          <p:cNvPr id="5" name="Dikdörtgen 4"/>
          <p:cNvSpPr/>
          <p:nvPr/>
        </p:nvSpPr>
        <p:spPr>
          <a:xfrm>
            <a:off x="396973" y="4090700"/>
            <a:ext cx="10332069" cy="887422"/>
          </a:xfrm>
          <a:prstGeom prst="rect">
            <a:avLst/>
          </a:prstGeom>
        </p:spPr>
        <p:txBody>
          <a:bodyPr wrap="square">
            <a:spAutoFit/>
          </a:bodyPr>
          <a:lstStyle/>
          <a:p>
            <a:pPr>
              <a:lnSpc>
                <a:spcPts val="3080"/>
              </a:lnSpc>
            </a:pPr>
            <a:endParaRPr lang="en-US" sz="2000" b="1" i="1" dirty="0">
              <a:solidFill>
                <a:schemeClr val="bg1"/>
              </a:solidFill>
            </a:endParaRPr>
          </a:p>
          <a:p>
            <a:pPr>
              <a:lnSpc>
                <a:spcPts val="3080"/>
              </a:lnSpc>
            </a:pPr>
            <a:r>
              <a:rPr lang="tr-TR" sz="2000" b="1" i="1" dirty="0">
                <a:solidFill>
                  <a:schemeClr val="bg1"/>
                </a:solidFill>
              </a:rPr>
              <a:t> </a:t>
            </a:r>
            <a:endParaRPr lang="en-US" sz="2000" b="1" i="1" dirty="0">
              <a:solidFill>
                <a:schemeClr val="bg1"/>
              </a:solidFill>
            </a:endParaRPr>
          </a:p>
        </p:txBody>
      </p:sp>
      <p:sp>
        <p:nvSpPr>
          <p:cNvPr id="2" name="Dikdörtgen 1"/>
          <p:cNvSpPr/>
          <p:nvPr/>
        </p:nvSpPr>
        <p:spPr>
          <a:xfrm>
            <a:off x="1563875" y="2045144"/>
            <a:ext cx="1313180" cy="369332"/>
          </a:xfrm>
          <a:prstGeom prst="rect">
            <a:avLst/>
          </a:prstGeom>
        </p:spPr>
        <p:txBody>
          <a:bodyPr wrap="none">
            <a:spAutoFit/>
          </a:bodyPr>
          <a:lstStyle/>
          <a:p>
            <a:r>
              <a:rPr lang="tr-TR" b="1" dirty="0" smtClean="0">
                <a:solidFill>
                  <a:schemeClr val="bg1"/>
                </a:solidFill>
              </a:rPr>
              <a:t>10.00-11.00</a:t>
            </a:r>
            <a:endParaRPr lang="tr-TR" dirty="0"/>
          </a:p>
        </p:txBody>
      </p:sp>
      <p:sp>
        <p:nvSpPr>
          <p:cNvPr id="4" name="Dikdörtgen 3"/>
          <p:cNvSpPr/>
          <p:nvPr/>
        </p:nvSpPr>
        <p:spPr>
          <a:xfrm>
            <a:off x="556164" y="4112841"/>
            <a:ext cx="9654635" cy="1429622"/>
          </a:xfrm>
          <a:prstGeom prst="rect">
            <a:avLst/>
          </a:prstGeom>
        </p:spPr>
        <p:txBody>
          <a:bodyPr wrap="square">
            <a:spAutoFit/>
          </a:bodyPr>
          <a:lstStyle/>
          <a:p>
            <a:pPr algn="just" fontAlgn="base">
              <a:lnSpc>
                <a:spcPct val="150000"/>
              </a:lnSpc>
            </a:pPr>
            <a:r>
              <a:rPr lang="tr-TR" sz="2000" i="1" dirty="0" smtClean="0">
                <a:solidFill>
                  <a:schemeClr val="bg1"/>
                </a:solidFill>
              </a:rPr>
              <a:t>Ulusal Zonguldak Kömür </a:t>
            </a:r>
            <a:r>
              <a:rPr lang="tr-TR" sz="2000" i="1" dirty="0" err="1" smtClean="0">
                <a:solidFill>
                  <a:schemeClr val="bg1"/>
                </a:solidFill>
              </a:rPr>
              <a:t>Jeoparkı</a:t>
            </a:r>
            <a:r>
              <a:rPr lang="tr-TR" sz="2000" i="1" dirty="0" smtClean="0">
                <a:solidFill>
                  <a:schemeClr val="bg1"/>
                </a:solidFill>
              </a:rPr>
              <a:t> olarak Bilimsel Koordinatörümüz Prof. Dr. Nizamettin Kazancı ile birlikte TTK Kozlu Müessese Müdürü Sn. Yusuf Aydın makamında ziyaret gerçekleştirilmiştir. </a:t>
            </a:r>
            <a:endParaRPr lang="tr-TR" sz="2000" i="1" dirty="0">
              <a:solidFill>
                <a:schemeClr val="bg1"/>
              </a:solidFill>
            </a:endParaRPr>
          </a:p>
        </p:txBody>
      </p:sp>
      <p:pic>
        <p:nvPicPr>
          <p:cNvPr id="9" name="Resim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80402" y="4503531"/>
            <a:ext cx="7407598" cy="4983452"/>
          </a:xfrm>
          <a:prstGeom prst="rect">
            <a:avLst/>
          </a:prstGeom>
        </p:spPr>
      </p:pic>
      <p:pic>
        <p:nvPicPr>
          <p:cNvPr id="41" name="Resim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46142" y="15349"/>
            <a:ext cx="3712508" cy="4467765"/>
          </a:xfrm>
          <a:prstGeom prst="rect">
            <a:avLst/>
          </a:prstGeom>
        </p:spPr>
      </p:pic>
      <p:pic>
        <p:nvPicPr>
          <p:cNvPr id="43" name="Resim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679218" y="15349"/>
            <a:ext cx="3585745" cy="4467765"/>
          </a:xfrm>
          <a:prstGeom prst="rect">
            <a:avLst/>
          </a:prstGeom>
        </p:spPr>
      </p:pic>
    </p:spTree>
    <p:extLst>
      <p:ext uri="{BB962C8B-B14F-4D97-AF65-F5344CB8AC3E}">
        <p14:creationId xmlns:p14="http://schemas.microsoft.com/office/powerpoint/2010/main" val="30102344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6A9D72"/>
        </a:solidFill>
        <a:effectLst/>
      </p:bgPr>
    </p:bg>
    <p:spTree>
      <p:nvGrpSpPr>
        <p:cNvPr id="1" name=""/>
        <p:cNvGrpSpPr/>
        <p:nvPr/>
      </p:nvGrpSpPr>
      <p:grpSpPr>
        <a:xfrm>
          <a:off x="0" y="0"/>
          <a:ext cx="0" cy="0"/>
          <a:chOff x="0" y="0"/>
          <a:chExt cx="0" cy="0"/>
        </a:xfrm>
      </p:grpSpPr>
      <p:grpSp>
        <p:nvGrpSpPr>
          <p:cNvPr id="10" name="Group 10"/>
          <p:cNvGrpSpPr/>
          <p:nvPr/>
        </p:nvGrpSpPr>
        <p:grpSpPr>
          <a:xfrm>
            <a:off x="0" y="9284157"/>
            <a:ext cx="18288000" cy="1028700"/>
            <a:chOff x="0" y="0"/>
            <a:chExt cx="3703986" cy="232655"/>
          </a:xfrm>
        </p:grpSpPr>
        <p:sp>
          <p:nvSpPr>
            <p:cNvPr id="11"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p:spPr>
        </p:sp>
        <p:sp>
          <p:nvSpPr>
            <p:cNvPr id="12"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15" name="TextBox 15"/>
          <p:cNvSpPr txBox="1"/>
          <p:nvPr/>
        </p:nvSpPr>
        <p:spPr>
          <a:xfrm rot="7630503">
            <a:off x="14581667" y="10332316"/>
            <a:ext cx="6233878" cy="8824587"/>
          </a:xfrm>
          <a:prstGeom prst="rect">
            <a:avLst/>
          </a:prstGeom>
        </p:spPr>
        <p:txBody>
          <a:bodyPr lIns="50800" tIns="50800" rIns="50800" bIns="50800" rtlCol="0" anchor="ctr"/>
          <a:lstStyle/>
          <a:p>
            <a:pPr algn="ctr">
              <a:lnSpc>
                <a:spcPts val="3080"/>
              </a:lnSpc>
            </a:pPr>
            <a:endParaRPr/>
          </a:p>
        </p:txBody>
      </p:sp>
      <p:grpSp>
        <p:nvGrpSpPr>
          <p:cNvPr id="16" name="Group 16"/>
          <p:cNvGrpSpPr/>
          <p:nvPr/>
        </p:nvGrpSpPr>
        <p:grpSpPr>
          <a:xfrm>
            <a:off x="0" y="9127574"/>
            <a:ext cx="18288000" cy="359409"/>
            <a:chOff x="0" y="0"/>
            <a:chExt cx="2907550" cy="27671"/>
          </a:xfrm>
        </p:grpSpPr>
        <p:sp>
          <p:nvSpPr>
            <p:cNvPr id="17" name="Freeform 17"/>
            <p:cNvSpPr/>
            <p:nvPr/>
          </p:nvSpPr>
          <p:spPr>
            <a:xfrm>
              <a:off x="0" y="0"/>
              <a:ext cx="2907550" cy="27671"/>
            </a:xfrm>
            <a:custGeom>
              <a:avLst/>
              <a:gdLst/>
              <a:ahLst/>
              <a:cxnLst/>
              <a:rect l="l" t="t" r="r" b="b"/>
              <a:pathLst>
                <a:path w="2907550" h="27671">
                  <a:moveTo>
                    <a:pt x="2823" y="0"/>
                  </a:moveTo>
                  <a:lnTo>
                    <a:pt x="2904727" y="0"/>
                  </a:lnTo>
                  <a:cubicBezTo>
                    <a:pt x="2905476" y="0"/>
                    <a:pt x="2906194" y="297"/>
                    <a:pt x="2906724" y="827"/>
                  </a:cubicBezTo>
                  <a:cubicBezTo>
                    <a:pt x="2907253" y="1356"/>
                    <a:pt x="2907550" y="2074"/>
                    <a:pt x="2907550" y="2823"/>
                  </a:cubicBezTo>
                  <a:lnTo>
                    <a:pt x="2907550" y="24847"/>
                  </a:lnTo>
                  <a:cubicBezTo>
                    <a:pt x="2907550" y="25596"/>
                    <a:pt x="2907253" y="26314"/>
                    <a:pt x="2906724" y="26844"/>
                  </a:cubicBezTo>
                  <a:cubicBezTo>
                    <a:pt x="2906194" y="27373"/>
                    <a:pt x="2905476" y="27671"/>
                    <a:pt x="2904727" y="27671"/>
                  </a:cubicBezTo>
                  <a:lnTo>
                    <a:pt x="2823" y="27671"/>
                  </a:lnTo>
                  <a:cubicBezTo>
                    <a:pt x="2074" y="27671"/>
                    <a:pt x="1356" y="27373"/>
                    <a:pt x="827" y="26844"/>
                  </a:cubicBezTo>
                  <a:cubicBezTo>
                    <a:pt x="297" y="26314"/>
                    <a:pt x="0" y="25596"/>
                    <a:pt x="0" y="24847"/>
                  </a:cubicBezTo>
                  <a:lnTo>
                    <a:pt x="0" y="2823"/>
                  </a:lnTo>
                  <a:cubicBezTo>
                    <a:pt x="0" y="2074"/>
                    <a:pt x="297" y="1356"/>
                    <a:pt x="827" y="827"/>
                  </a:cubicBezTo>
                  <a:cubicBezTo>
                    <a:pt x="1356" y="297"/>
                    <a:pt x="2074" y="0"/>
                    <a:pt x="2823" y="0"/>
                  </a:cubicBezTo>
                  <a:close/>
                </a:path>
              </a:pathLst>
            </a:custGeom>
            <a:solidFill>
              <a:srgbClr val="6A9D72"/>
            </a:solidFill>
            <a:ln cap="sq">
              <a:noFill/>
              <a:prstDash val="solid"/>
              <a:miter/>
            </a:ln>
          </p:spPr>
        </p:sp>
        <p:sp>
          <p:nvSpPr>
            <p:cNvPr id="18" name="TextBox 18"/>
            <p:cNvSpPr txBox="1"/>
            <p:nvPr/>
          </p:nvSpPr>
          <p:spPr>
            <a:xfrm>
              <a:off x="0" y="-38100"/>
              <a:ext cx="2907550" cy="65771"/>
            </a:xfrm>
            <a:prstGeom prst="rect">
              <a:avLst/>
            </a:prstGeom>
          </p:spPr>
          <p:txBody>
            <a:bodyPr lIns="50800" tIns="50800" rIns="50800" bIns="50800" rtlCol="0" anchor="ctr"/>
            <a:lstStyle/>
            <a:p>
              <a:pPr algn="ctr">
                <a:lnSpc>
                  <a:spcPts val="3080"/>
                </a:lnSpc>
              </a:pPr>
              <a:endParaRPr/>
            </a:p>
          </p:txBody>
        </p:sp>
      </p:grpSp>
      <p:sp>
        <p:nvSpPr>
          <p:cNvPr id="20" name="TextBox 20"/>
          <p:cNvSpPr txBox="1"/>
          <p:nvPr/>
        </p:nvSpPr>
        <p:spPr>
          <a:xfrm>
            <a:off x="13768057" y="9608713"/>
            <a:ext cx="4254644" cy="517962"/>
          </a:xfrm>
          <a:prstGeom prst="rect">
            <a:avLst/>
          </a:prstGeom>
        </p:spPr>
        <p:txBody>
          <a:bodyPr wrap="square" lIns="0" tIns="0" rIns="0" bIns="0" rtlCol="0" anchor="t">
            <a:spAutoFit/>
          </a:bodyPr>
          <a:lstStyle/>
          <a:p>
            <a:pPr algn="l">
              <a:lnSpc>
                <a:spcPts val="4429"/>
              </a:lnSpc>
            </a:pPr>
            <a:r>
              <a:rPr lang="en-US" sz="2800" spc="44" dirty="0" err="1">
                <a:solidFill>
                  <a:srgbClr val="FFFFFF"/>
                </a:solidFill>
              </a:rPr>
              <a:t>zonguldakgeopark</a:t>
            </a:r>
            <a:endParaRPr lang="en-US" sz="3164" spc="44" dirty="0">
              <a:solidFill>
                <a:srgbClr val="FFFFFF"/>
              </a:solidFill>
            </a:endParaRPr>
          </a:p>
        </p:txBody>
      </p:sp>
      <p:sp>
        <p:nvSpPr>
          <p:cNvPr id="21" name="Freeform 21"/>
          <p:cNvSpPr/>
          <p:nvPr/>
        </p:nvSpPr>
        <p:spPr>
          <a:xfrm>
            <a:off x="12398639" y="9609599"/>
            <a:ext cx="1270282" cy="662425"/>
          </a:xfrm>
          <a:custGeom>
            <a:avLst/>
            <a:gdLst/>
            <a:ahLst/>
            <a:cxnLst/>
            <a:rect l="l" t="t" r="r" b="b"/>
            <a:pathLst>
              <a:path w="1270282" h="662425">
                <a:moveTo>
                  <a:pt x="0" y="0"/>
                </a:moveTo>
                <a:lnTo>
                  <a:pt x="1270281" y="0"/>
                </a:lnTo>
                <a:lnTo>
                  <a:pt x="1270281"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l="-120421"/>
            </a:stretch>
          </a:blipFill>
        </p:spPr>
      </p:sp>
      <p:sp>
        <p:nvSpPr>
          <p:cNvPr id="22" name="Freeform 22"/>
          <p:cNvSpPr/>
          <p:nvPr/>
        </p:nvSpPr>
        <p:spPr>
          <a:xfrm>
            <a:off x="11899119" y="9683739"/>
            <a:ext cx="514144" cy="514144"/>
          </a:xfrm>
          <a:custGeom>
            <a:avLst/>
            <a:gdLst/>
            <a:ahLst/>
            <a:cxnLst/>
            <a:rect l="l" t="t" r="r" b="b"/>
            <a:pathLst>
              <a:path w="514144" h="514144">
                <a:moveTo>
                  <a:pt x="0" y="0"/>
                </a:moveTo>
                <a:lnTo>
                  <a:pt x="514145" y="0"/>
                </a:lnTo>
                <a:lnTo>
                  <a:pt x="514145" y="514144"/>
                </a:lnTo>
                <a:lnTo>
                  <a:pt x="0" y="514144"/>
                </a:lnTo>
                <a:lnTo>
                  <a:pt x="0" y="0"/>
                </a:lnTo>
                <a:close/>
              </a:path>
            </a:pathLst>
          </a:custGeom>
          <a:blipFill>
            <a:blip r:embed="rId10"/>
            <a:stretch>
              <a:fillRect/>
            </a:stretch>
          </a:blipFill>
        </p:spPr>
      </p:sp>
      <p:sp>
        <p:nvSpPr>
          <p:cNvPr id="23" name="Freeform 23"/>
          <p:cNvSpPr/>
          <p:nvPr/>
        </p:nvSpPr>
        <p:spPr>
          <a:xfrm>
            <a:off x="10925574" y="9609599"/>
            <a:ext cx="1047261" cy="662425"/>
          </a:xfrm>
          <a:custGeom>
            <a:avLst/>
            <a:gdLst/>
            <a:ahLst/>
            <a:cxnLst/>
            <a:rect l="l" t="t" r="r" b="b"/>
            <a:pathLst>
              <a:path w="1047261" h="662425">
                <a:moveTo>
                  <a:pt x="0" y="0"/>
                </a:moveTo>
                <a:lnTo>
                  <a:pt x="1047260" y="0"/>
                </a:lnTo>
                <a:lnTo>
                  <a:pt x="1047260"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r="-167362"/>
            </a:stretch>
          </a:blipFill>
        </p:spPr>
      </p:sp>
      <p:grpSp>
        <p:nvGrpSpPr>
          <p:cNvPr id="25" name="Group 7"/>
          <p:cNvGrpSpPr/>
          <p:nvPr/>
        </p:nvGrpSpPr>
        <p:grpSpPr>
          <a:xfrm>
            <a:off x="188556" y="659856"/>
            <a:ext cx="10737018" cy="8426885"/>
            <a:chOff x="-154767" y="-57150"/>
            <a:chExt cx="2945602" cy="2235693"/>
          </a:xfrm>
        </p:grpSpPr>
        <p:sp>
          <p:nvSpPr>
            <p:cNvPr id="26" name="Freeform 8"/>
            <p:cNvSpPr/>
            <p:nvPr/>
          </p:nvSpPr>
          <p:spPr>
            <a:xfrm>
              <a:off x="-154767" y="159056"/>
              <a:ext cx="2945602" cy="2019487"/>
            </a:xfrm>
            <a:custGeom>
              <a:avLst/>
              <a:gdLst/>
              <a:ahLst/>
              <a:cxnLst/>
              <a:rect l="l" t="t" r="r" b="b"/>
              <a:pathLst>
                <a:path w="2478820" h="2163797">
                  <a:moveTo>
                    <a:pt x="27968" y="0"/>
                  </a:moveTo>
                  <a:lnTo>
                    <a:pt x="2450852" y="0"/>
                  </a:lnTo>
                  <a:cubicBezTo>
                    <a:pt x="2458270" y="0"/>
                    <a:pt x="2465383" y="2947"/>
                    <a:pt x="2470628" y="8192"/>
                  </a:cubicBezTo>
                  <a:cubicBezTo>
                    <a:pt x="2475873" y="13436"/>
                    <a:pt x="2478820" y="20550"/>
                    <a:pt x="2478820" y="27968"/>
                  </a:cubicBezTo>
                  <a:lnTo>
                    <a:pt x="2478820" y="2135830"/>
                  </a:lnTo>
                  <a:cubicBezTo>
                    <a:pt x="2478820" y="2143247"/>
                    <a:pt x="2475873" y="2150361"/>
                    <a:pt x="2470628" y="2155606"/>
                  </a:cubicBezTo>
                  <a:cubicBezTo>
                    <a:pt x="2465383" y="2160851"/>
                    <a:pt x="2458270" y="2163797"/>
                    <a:pt x="2450852" y="2163797"/>
                  </a:cubicBezTo>
                  <a:lnTo>
                    <a:pt x="27968" y="2163797"/>
                  </a:lnTo>
                  <a:cubicBezTo>
                    <a:pt x="20550" y="2163797"/>
                    <a:pt x="13436" y="2160851"/>
                    <a:pt x="8192" y="2155606"/>
                  </a:cubicBezTo>
                  <a:cubicBezTo>
                    <a:pt x="2947" y="2150361"/>
                    <a:pt x="0" y="2143247"/>
                    <a:pt x="0" y="2135830"/>
                  </a:cubicBezTo>
                  <a:lnTo>
                    <a:pt x="0" y="27968"/>
                  </a:lnTo>
                  <a:cubicBezTo>
                    <a:pt x="0" y="20550"/>
                    <a:pt x="2947" y="13436"/>
                    <a:pt x="8192" y="8192"/>
                  </a:cubicBezTo>
                  <a:cubicBezTo>
                    <a:pt x="13436" y="2947"/>
                    <a:pt x="20550" y="0"/>
                    <a:pt x="27968" y="0"/>
                  </a:cubicBezTo>
                  <a:close/>
                </a:path>
              </a:pathLst>
            </a:custGeom>
            <a:solidFill>
              <a:srgbClr val="6A9D72"/>
            </a:solidFill>
            <a:ln w="76200" cap="rnd">
              <a:solidFill>
                <a:srgbClr val="FEFEFE"/>
              </a:solidFill>
              <a:prstDash val="solid"/>
              <a:round/>
            </a:ln>
          </p:spPr>
          <p:txBody>
            <a:bodyPr/>
            <a:lstStyle/>
            <a:p>
              <a:r>
                <a:rPr lang="tr-TR" sz="2800" b="1" i="1" dirty="0" smtClean="0">
                  <a:solidFill>
                    <a:schemeClr val="bg1"/>
                  </a:solidFill>
                </a:rPr>
                <a:t> </a:t>
              </a:r>
              <a:r>
                <a:rPr lang="tr-TR" b="1" dirty="0" smtClean="0">
                  <a:solidFill>
                    <a:schemeClr val="bg1"/>
                  </a:solidFill>
                </a:rPr>
                <a:t>Tarih</a:t>
              </a:r>
              <a:endParaRPr lang="tr-TR" sz="2800" b="1" dirty="0">
                <a:solidFill>
                  <a:schemeClr val="bg1"/>
                </a:solidFill>
              </a:endParaRPr>
            </a:p>
          </p:txBody>
        </p:sp>
        <p:sp>
          <p:nvSpPr>
            <p:cNvPr id="27" name="TextBox 9"/>
            <p:cNvSpPr txBox="1"/>
            <p:nvPr/>
          </p:nvSpPr>
          <p:spPr>
            <a:xfrm>
              <a:off x="0" y="-57150"/>
              <a:ext cx="2478820" cy="2220947"/>
            </a:xfrm>
            <a:prstGeom prst="rect">
              <a:avLst/>
            </a:prstGeom>
          </p:spPr>
          <p:txBody>
            <a:bodyPr lIns="50800" tIns="50800" rIns="50800" bIns="50800" rtlCol="0" anchor="ctr"/>
            <a:lstStyle/>
            <a:p>
              <a:pPr algn="ctr">
                <a:lnSpc>
                  <a:spcPts val="3611"/>
                </a:lnSpc>
              </a:pPr>
              <a:endParaRPr dirty="0"/>
            </a:p>
          </p:txBody>
        </p:sp>
      </p:grpSp>
      <p:sp>
        <p:nvSpPr>
          <p:cNvPr id="28" name="AutoShape 11"/>
          <p:cNvSpPr/>
          <p:nvPr/>
        </p:nvSpPr>
        <p:spPr>
          <a:xfrm flipH="1" flipV="1">
            <a:off x="188556" y="1954837"/>
            <a:ext cx="10767498" cy="10563"/>
          </a:xfrm>
          <a:prstGeom prst="line">
            <a:avLst/>
          </a:prstGeom>
          <a:ln w="38100" cap="flat">
            <a:solidFill>
              <a:srgbClr val="FFFFFF"/>
            </a:solidFill>
            <a:prstDash val="solid"/>
            <a:headEnd type="none" w="sm" len="sm"/>
            <a:tailEnd type="none" w="sm" len="sm"/>
          </a:ln>
        </p:spPr>
      </p:sp>
      <p:sp>
        <p:nvSpPr>
          <p:cNvPr id="29" name="AutoShape 11"/>
          <p:cNvSpPr/>
          <p:nvPr/>
        </p:nvSpPr>
        <p:spPr>
          <a:xfrm flipH="1" flipV="1">
            <a:off x="219035" y="2494221"/>
            <a:ext cx="10706537" cy="0"/>
          </a:xfrm>
          <a:prstGeom prst="line">
            <a:avLst/>
          </a:prstGeom>
          <a:ln w="38100" cap="flat">
            <a:solidFill>
              <a:srgbClr val="FFFFFF"/>
            </a:solidFill>
            <a:prstDash val="solid"/>
            <a:headEnd type="none" w="sm" len="sm"/>
            <a:tailEnd type="none" w="sm" len="sm"/>
          </a:ln>
        </p:spPr>
      </p:sp>
      <p:sp>
        <p:nvSpPr>
          <p:cNvPr id="30" name="AutoShape 11"/>
          <p:cNvSpPr/>
          <p:nvPr/>
        </p:nvSpPr>
        <p:spPr>
          <a:xfrm flipH="1">
            <a:off x="143385" y="3297930"/>
            <a:ext cx="10737017" cy="0"/>
          </a:xfrm>
          <a:prstGeom prst="line">
            <a:avLst/>
          </a:prstGeom>
          <a:ln w="38100" cap="flat">
            <a:solidFill>
              <a:srgbClr val="FFFFFF"/>
            </a:solidFill>
            <a:prstDash val="solid"/>
            <a:headEnd type="none" w="sm" len="sm"/>
            <a:tailEnd type="none" w="sm" len="sm"/>
          </a:ln>
        </p:spPr>
      </p:sp>
      <p:sp>
        <p:nvSpPr>
          <p:cNvPr id="31" name="AutoShape 11"/>
          <p:cNvSpPr/>
          <p:nvPr/>
        </p:nvSpPr>
        <p:spPr>
          <a:xfrm rot="5400000" flipH="1" flipV="1">
            <a:off x="319411" y="2671674"/>
            <a:ext cx="2396998" cy="11966"/>
          </a:xfrm>
          <a:prstGeom prst="line">
            <a:avLst/>
          </a:prstGeom>
          <a:ln w="38100" cap="flat">
            <a:solidFill>
              <a:srgbClr val="FFFFFF"/>
            </a:solidFill>
            <a:prstDash val="solid"/>
            <a:headEnd type="none" w="sm" len="sm"/>
            <a:tailEnd type="none" w="sm" len="sm"/>
          </a:ln>
        </p:spPr>
      </p:sp>
      <p:sp>
        <p:nvSpPr>
          <p:cNvPr id="32" name="AutoShape 11"/>
          <p:cNvSpPr/>
          <p:nvPr/>
        </p:nvSpPr>
        <p:spPr>
          <a:xfrm flipH="1">
            <a:off x="143387" y="3870858"/>
            <a:ext cx="10737015" cy="0"/>
          </a:xfrm>
          <a:prstGeom prst="line">
            <a:avLst/>
          </a:prstGeom>
          <a:ln w="38100" cap="flat">
            <a:solidFill>
              <a:srgbClr val="FFFFFF"/>
            </a:solidFill>
            <a:prstDash val="solid"/>
            <a:headEnd type="none" w="sm" len="sm"/>
            <a:tailEnd type="none" w="sm" len="sm"/>
          </a:ln>
        </p:spPr>
      </p:sp>
      <p:sp>
        <p:nvSpPr>
          <p:cNvPr id="33" name="Dikdörtgen 32"/>
          <p:cNvSpPr/>
          <p:nvPr/>
        </p:nvSpPr>
        <p:spPr>
          <a:xfrm>
            <a:off x="210072" y="3413187"/>
            <a:ext cx="1285785" cy="369332"/>
          </a:xfrm>
          <a:prstGeom prst="rect">
            <a:avLst/>
          </a:prstGeom>
        </p:spPr>
        <p:txBody>
          <a:bodyPr wrap="square">
            <a:spAutoFit/>
          </a:bodyPr>
          <a:lstStyle/>
          <a:p>
            <a:r>
              <a:rPr lang="tr-TR" b="1" dirty="0">
                <a:solidFill>
                  <a:schemeClr val="bg1"/>
                </a:solidFill>
              </a:rPr>
              <a:t>İşbirliği</a:t>
            </a:r>
          </a:p>
        </p:txBody>
      </p:sp>
      <p:sp>
        <p:nvSpPr>
          <p:cNvPr id="34" name="Dikdörtgen 33"/>
          <p:cNvSpPr/>
          <p:nvPr/>
        </p:nvSpPr>
        <p:spPr>
          <a:xfrm>
            <a:off x="291582" y="1960225"/>
            <a:ext cx="860124" cy="369332"/>
          </a:xfrm>
          <a:prstGeom prst="rect">
            <a:avLst/>
          </a:prstGeom>
        </p:spPr>
        <p:txBody>
          <a:bodyPr wrap="square">
            <a:spAutoFit/>
          </a:bodyPr>
          <a:lstStyle/>
          <a:p>
            <a:r>
              <a:rPr lang="tr-TR" b="1" dirty="0">
                <a:solidFill>
                  <a:schemeClr val="bg1"/>
                </a:solidFill>
              </a:rPr>
              <a:t>Saat</a:t>
            </a:r>
          </a:p>
        </p:txBody>
      </p:sp>
      <p:sp>
        <p:nvSpPr>
          <p:cNvPr id="35" name="Dikdörtgen 34"/>
          <p:cNvSpPr/>
          <p:nvPr/>
        </p:nvSpPr>
        <p:spPr>
          <a:xfrm>
            <a:off x="333960" y="2489046"/>
            <a:ext cx="801676" cy="523220"/>
          </a:xfrm>
          <a:prstGeom prst="rect">
            <a:avLst/>
          </a:prstGeom>
        </p:spPr>
        <p:txBody>
          <a:bodyPr wrap="square">
            <a:spAutoFit/>
          </a:bodyPr>
          <a:lstStyle/>
          <a:p>
            <a:endParaRPr lang="tr-TR" sz="2800" b="1" i="1" dirty="0">
              <a:solidFill>
                <a:schemeClr val="bg1"/>
              </a:solidFill>
            </a:endParaRPr>
          </a:p>
        </p:txBody>
      </p:sp>
      <p:grpSp>
        <p:nvGrpSpPr>
          <p:cNvPr id="36" name="Group 10"/>
          <p:cNvGrpSpPr/>
          <p:nvPr/>
        </p:nvGrpSpPr>
        <p:grpSpPr>
          <a:xfrm>
            <a:off x="219036" y="268042"/>
            <a:ext cx="10737018" cy="1028700"/>
            <a:chOff x="0" y="0"/>
            <a:chExt cx="3703986" cy="232655"/>
          </a:xfrm>
          <a:effectLst>
            <a:outerShdw blurRad="50800" dist="38100" dir="2700000" algn="tl" rotWithShape="0">
              <a:prstClr val="black">
                <a:alpha val="40000"/>
              </a:prstClr>
            </a:outerShdw>
          </a:effectLst>
        </p:grpSpPr>
        <p:sp>
          <p:nvSpPr>
            <p:cNvPr id="37"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a:ln>
              <a:noFill/>
            </a:ln>
          </p:spPr>
        </p:sp>
        <p:sp>
          <p:nvSpPr>
            <p:cNvPr id="38"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39" name="Dikdörtgen 38"/>
          <p:cNvSpPr/>
          <p:nvPr/>
        </p:nvSpPr>
        <p:spPr>
          <a:xfrm>
            <a:off x="33867" y="220893"/>
            <a:ext cx="10956054" cy="1077218"/>
          </a:xfrm>
          <a:prstGeom prst="rect">
            <a:avLst/>
          </a:prstGeom>
        </p:spPr>
        <p:txBody>
          <a:bodyPr wrap="square">
            <a:spAutoFit/>
          </a:bodyPr>
          <a:lstStyle/>
          <a:p>
            <a:pPr algn="ctr" fontAlgn="base"/>
            <a:r>
              <a:rPr lang="tr-TR" sz="3200" b="1" dirty="0">
                <a:solidFill>
                  <a:schemeClr val="bg1"/>
                </a:solidFill>
              </a:rPr>
              <a:t>Batı Karadeniz Üniversiteler Birliği İstişare </a:t>
            </a:r>
            <a:r>
              <a:rPr lang="tr-TR" sz="3200" b="1" dirty="0" smtClean="0">
                <a:solidFill>
                  <a:schemeClr val="bg1"/>
                </a:solidFill>
              </a:rPr>
              <a:t>Toplantısına Katılan Rektörler ve Ailelerine </a:t>
            </a:r>
            <a:r>
              <a:rPr lang="tr-TR" sz="3200" b="1" dirty="0" err="1" smtClean="0">
                <a:solidFill>
                  <a:schemeClr val="bg1"/>
                </a:solidFill>
              </a:rPr>
              <a:t>Jeosit</a:t>
            </a:r>
            <a:r>
              <a:rPr lang="tr-TR" sz="3200" b="1" dirty="0" smtClean="0">
                <a:solidFill>
                  <a:schemeClr val="bg1"/>
                </a:solidFill>
              </a:rPr>
              <a:t> Gezisi</a:t>
            </a:r>
            <a:endParaRPr lang="tr-TR" sz="4800" b="1" dirty="0">
              <a:solidFill>
                <a:schemeClr val="bg1"/>
              </a:solidFill>
            </a:endParaRPr>
          </a:p>
        </p:txBody>
      </p:sp>
      <p:sp>
        <p:nvSpPr>
          <p:cNvPr id="13" name="Dikdörtgen 12"/>
          <p:cNvSpPr/>
          <p:nvPr/>
        </p:nvSpPr>
        <p:spPr>
          <a:xfrm>
            <a:off x="1550595" y="1535950"/>
            <a:ext cx="1295547" cy="451406"/>
          </a:xfrm>
          <a:prstGeom prst="rect">
            <a:avLst/>
          </a:prstGeom>
        </p:spPr>
        <p:txBody>
          <a:bodyPr wrap="none">
            <a:spAutoFit/>
          </a:bodyPr>
          <a:lstStyle/>
          <a:p>
            <a:pPr>
              <a:lnSpc>
                <a:spcPts val="3080"/>
              </a:lnSpc>
            </a:pPr>
            <a:r>
              <a:rPr lang="tr-TR" b="1" dirty="0" smtClean="0">
                <a:solidFill>
                  <a:schemeClr val="bg1"/>
                </a:solidFill>
              </a:rPr>
              <a:t>11.01.2025 </a:t>
            </a:r>
            <a:endParaRPr lang="en-US" b="1" dirty="0">
              <a:solidFill>
                <a:schemeClr val="bg1"/>
              </a:solidFill>
            </a:endParaRPr>
          </a:p>
        </p:txBody>
      </p:sp>
      <p:sp>
        <p:nvSpPr>
          <p:cNvPr id="14" name="Dikdörtgen 13"/>
          <p:cNvSpPr/>
          <p:nvPr/>
        </p:nvSpPr>
        <p:spPr>
          <a:xfrm>
            <a:off x="291111" y="2494647"/>
            <a:ext cx="483594" cy="369332"/>
          </a:xfrm>
          <a:prstGeom prst="rect">
            <a:avLst/>
          </a:prstGeom>
        </p:spPr>
        <p:txBody>
          <a:bodyPr wrap="none">
            <a:spAutoFit/>
          </a:bodyPr>
          <a:lstStyle/>
          <a:p>
            <a:r>
              <a:rPr lang="tr-TR" b="1" dirty="0">
                <a:solidFill>
                  <a:schemeClr val="bg1"/>
                </a:solidFill>
              </a:rPr>
              <a:t>Yer</a:t>
            </a:r>
          </a:p>
        </p:txBody>
      </p:sp>
      <p:sp>
        <p:nvSpPr>
          <p:cNvPr id="19" name="Dikdörtgen 18"/>
          <p:cNvSpPr/>
          <p:nvPr/>
        </p:nvSpPr>
        <p:spPr>
          <a:xfrm>
            <a:off x="1495857" y="1962008"/>
            <a:ext cx="266420" cy="489878"/>
          </a:xfrm>
          <a:prstGeom prst="rect">
            <a:avLst/>
          </a:prstGeom>
        </p:spPr>
        <p:txBody>
          <a:bodyPr wrap="none">
            <a:spAutoFit/>
          </a:bodyPr>
          <a:lstStyle/>
          <a:p>
            <a:pPr>
              <a:lnSpc>
                <a:spcPts val="3080"/>
              </a:lnSpc>
            </a:pPr>
            <a:r>
              <a:rPr lang="tr-TR" sz="2800" b="1" i="1" dirty="0">
                <a:solidFill>
                  <a:srgbClr val="FFFFFF"/>
                </a:solidFill>
              </a:rPr>
              <a:t> </a:t>
            </a:r>
            <a:endParaRPr lang="tr-TR" b="1" dirty="0">
              <a:solidFill>
                <a:schemeClr val="bg1"/>
              </a:solidFill>
            </a:endParaRPr>
          </a:p>
        </p:txBody>
      </p:sp>
      <p:sp>
        <p:nvSpPr>
          <p:cNvPr id="24" name="Dikdörtgen 23"/>
          <p:cNvSpPr/>
          <p:nvPr/>
        </p:nvSpPr>
        <p:spPr>
          <a:xfrm>
            <a:off x="1527282" y="2509311"/>
            <a:ext cx="8764066" cy="848950"/>
          </a:xfrm>
          <a:prstGeom prst="rect">
            <a:avLst/>
          </a:prstGeom>
        </p:spPr>
        <p:txBody>
          <a:bodyPr wrap="none">
            <a:spAutoFit/>
          </a:bodyPr>
          <a:lstStyle/>
          <a:p>
            <a:pPr>
              <a:lnSpc>
                <a:spcPts val="3080"/>
              </a:lnSpc>
            </a:pPr>
            <a:r>
              <a:rPr lang="tr-TR" b="1" dirty="0" smtClean="0">
                <a:solidFill>
                  <a:schemeClr val="bg1"/>
                </a:solidFill>
              </a:rPr>
              <a:t>Zonguldak Maden Müzesi ve Kömür Deneyim ocağı-</a:t>
            </a:r>
            <a:r>
              <a:rPr lang="tr-TR" b="1" dirty="0" err="1" smtClean="0">
                <a:solidFill>
                  <a:schemeClr val="bg1"/>
                </a:solidFill>
              </a:rPr>
              <a:t>Gökgöl</a:t>
            </a:r>
            <a:r>
              <a:rPr lang="tr-TR" b="1" dirty="0" smtClean="0">
                <a:solidFill>
                  <a:schemeClr val="bg1"/>
                </a:solidFill>
              </a:rPr>
              <a:t> Mağarası- Tarihi Fener Bölgesi-</a:t>
            </a:r>
          </a:p>
          <a:p>
            <a:pPr>
              <a:lnSpc>
                <a:spcPts val="3080"/>
              </a:lnSpc>
            </a:pPr>
            <a:r>
              <a:rPr lang="tr-TR" b="1" dirty="0" smtClean="0">
                <a:solidFill>
                  <a:schemeClr val="bg1"/>
                </a:solidFill>
              </a:rPr>
              <a:t>Alemdar Gemisi-</a:t>
            </a:r>
            <a:r>
              <a:rPr lang="tr-TR" b="1" dirty="0" err="1" smtClean="0">
                <a:solidFill>
                  <a:schemeClr val="bg1"/>
                </a:solidFill>
              </a:rPr>
              <a:t>Cehennemağzı</a:t>
            </a:r>
            <a:r>
              <a:rPr lang="tr-TR" b="1" dirty="0" smtClean="0">
                <a:solidFill>
                  <a:schemeClr val="bg1"/>
                </a:solidFill>
              </a:rPr>
              <a:t> Mağarası-</a:t>
            </a:r>
            <a:r>
              <a:rPr lang="tr-TR" b="1" dirty="0" err="1" smtClean="0">
                <a:solidFill>
                  <a:schemeClr val="bg1"/>
                </a:solidFill>
              </a:rPr>
              <a:t>Elpek</a:t>
            </a:r>
            <a:r>
              <a:rPr lang="tr-TR" b="1" dirty="0" smtClean="0">
                <a:solidFill>
                  <a:schemeClr val="bg1"/>
                </a:solidFill>
              </a:rPr>
              <a:t> Bezi Atölyesi</a:t>
            </a:r>
            <a:endParaRPr lang="en-US" b="1" dirty="0">
              <a:solidFill>
                <a:schemeClr val="bg1"/>
              </a:solidFill>
            </a:endParaRPr>
          </a:p>
        </p:txBody>
      </p:sp>
      <p:sp>
        <p:nvSpPr>
          <p:cNvPr id="40" name="Dikdörtgen 39"/>
          <p:cNvSpPr/>
          <p:nvPr/>
        </p:nvSpPr>
        <p:spPr>
          <a:xfrm>
            <a:off x="1527282" y="3297930"/>
            <a:ext cx="9144000" cy="451406"/>
          </a:xfrm>
          <a:prstGeom prst="rect">
            <a:avLst/>
          </a:prstGeom>
        </p:spPr>
        <p:txBody>
          <a:bodyPr>
            <a:spAutoFit/>
          </a:bodyPr>
          <a:lstStyle/>
          <a:p>
            <a:pPr>
              <a:lnSpc>
                <a:spcPts val="3080"/>
              </a:lnSpc>
            </a:pPr>
            <a:r>
              <a:rPr lang="tr-TR" b="1" dirty="0">
                <a:solidFill>
                  <a:schemeClr val="bg1"/>
                </a:solidFill>
              </a:rPr>
              <a:t>Ulusal Zonguldak Kömür </a:t>
            </a:r>
            <a:r>
              <a:rPr lang="tr-TR" b="1" dirty="0" err="1" smtClean="0">
                <a:solidFill>
                  <a:schemeClr val="bg1"/>
                </a:solidFill>
              </a:rPr>
              <a:t>Jeoparkı</a:t>
            </a:r>
            <a:r>
              <a:rPr lang="tr-TR" b="1" dirty="0" smtClean="0">
                <a:solidFill>
                  <a:schemeClr val="bg1"/>
                </a:solidFill>
              </a:rPr>
              <a:t>- </a:t>
            </a:r>
            <a:r>
              <a:rPr lang="tr-TR" b="1" dirty="0">
                <a:solidFill>
                  <a:schemeClr val="bg1"/>
                </a:solidFill>
              </a:rPr>
              <a:t>Zonguldak Bülent Ecevit Üniversitesi</a:t>
            </a:r>
            <a:endParaRPr lang="en-US" b="1" dirty="0">
              <a:solidFill>
                <a:schemeClr val="bg1"/>
              </a:solidFill>
            </a:endParaRPr>
          </a:p>
        </p:txBody>
      </p:sp>
      <p:sp>
        <p:nvSpPr>
          <p:cNvPr id="42" name="Dikdörtgen 41"/>
          <p:cNvSpPr/>
          <p:nvPr/>
        </p:nvSpPr>
        <p:spPr>
          <a:xfrm>
            <a:off x="241497" y="4122242"/>
            <a:ext cx="10328354" cy="400110"/>
          </a:xfrm>
          <a:prstGeom prst="rect">
            <a:avLst/>
          </a:prstGeom>
        </p:spPr>
        <p:txBody>
          <a:bodyPr wrap="square">
            <a:spAutoFit/>
          </a:bodyPr>
          <a:lstStyle/>
          <a:p>
            <a:pPr algn="just" fontAlgn="base"/>
            <a:endParaRPr lang="tr-TR" sz="2000" b="1" i="1" dirty="0">
              <a:solidFill>
                <a:schemeClr val="bg1"/>
              </a:solidFill>
            </a:endParaRPr>
          </a:p>
        </p:txBody>
      </p:sp>
      <p:sp>
        <p:nvSpPr>
          <p:cNvPr id="5" name="Dikdörtgen 4"/>
          <p:cNvSpPr/>
          <p:nvPr/>
        </p:nvSpPr>
        <p:spPr>
          <a:xfrm>
            <a:off x="396973" y="4090700"/>
            <a:ext cx="10332069" cy="887422"/>
          </a:xfrm>
          <a:prstGeom prst="rect">
            <a:avLst/>
          </a:prstGeom>
        </p:spPr>
        <p:txBody>
          <a:bodyPr wrap="square">
            <a:spAutoFit/>
          </a:bodyPr>
          <a:lstStyle/>
          <a:p>
            <a:pPr>
              <a:lnSpc>
                <a:spcPts val="3080"/>
              </a:lnSpc>
            </a:pPr>
            <a:endParaRPr lang="en-US" sz="2000" b="1" i="1" dirty="0">
              <a:solidFill>
                <a:schemeClr val="bg1"/>
              </a:solidFill>
            </a:endParaRPr>
          </a:p>
          <a:p>
            <a:pPr>
              <a:lnSpc>
                <a:spcPts val="3080"/>
              </a:lnSpc>
            </a:pPr>
            <a:r>
              <a:rPr lang="tr-TR" sz="2000" b="1" i="1" dirty="0">
                <a:solidFill>
                  <a:schemeClr val="bg1"/>
                </a:solidFill>
              </a:rPr>
              <a:t> </a:t>
            </a:r>
            <a:endParaRPr lang="en-US" sz="2000" b="1" i="1" dirty="0">
              <a:solidFill>
                <a:schemeClr val="bg1"/>
              </a:solidFill>
            </a:endParaRPr>
          </a:p>
        </p:txBody>
      </p:sp>
      <p:sp>
        <p:nvSpPr>
          <p:cNvPr id="2" name="Dikdörtgen 1"/>
          <p:cNvSpPr/>
          <p:nvPr/>
        </p:nvSpPr>
        <p:spPr>
          <a:xfrm>
            <a:off x="1563875" y="2045144"/>
            <a:ext cx="1313180" cy="369332"/>
          </a:xfrm>
          <a:prstGeom prst="rect">
            <a:avLst/>
          </a:prstGeom>
        </p:spPr>
        <p:txBody>
          <a:bodyPr wrap="none">
            <a:spAutoFit/>
          </a:bodyPr>
          <a:lstStyle/>
          <a:p>
            <a:r>
              <a:rPr lang="tr-TR" b="1" dirty="0" smtClean="0">
                <a:solidFill>
                  <a:schemeClr val="bg1"/>
                </a:solidFill>
              </a:rPr>
              <a:t>10.00-18.00</a:t>
            </a:r>
            <a:endParaRPr lang="tr-TR" dirty="0"/>
          </a:p>
        </p:txBody>
      </p:sp>
      <p:sp>
        <p:nvSpPr>
          <p:cNvPr id="4" name="Dikdörtgen 3"/>
          <p:cNvSpPr/>
          <p:nvPr/>
        </p:nvSpPr>
        <p:spPr>
          <a:xfrm>
            <a:off x="556164" y="4112841"/>
            <a:ext cx="9654635" cy="1938992"/>
          </a:xfrm>
          <a:prstGeom prst="rect">
            <a:avLst/>
          </a:prstGeom>
        </p:spPr>
        <p:txBody>
          <a:bodyPr wrap="square">
            <a:spAutoFit/>
          </a:bodyPr>
          <a:lstStyle/>
          <a:p>
            <a:pPr algn="just" fontAlgn="base">
              <a:lnSpc>
                <a:spcPct val="150000"/>
              </a:lnSpc>
            </a:pPr>
            <a:r>
              <a:rPr lang="tr-TR" sz="2000" i="1" dirty="0">
                <a:solidFill>
                  <a:schemeClr val="bg1"/>
                </a:solidFill>
              </a:rPr>
              <a:t>Zonguldak Bülent Ecevit </a:t>
            </a:r>
            <a:r>
              <a:rPr lang="tr-TR" sz="2000" i="1" dirty="0" smtClean="0">
                <a:solidFill>
                  <a:schemeClr val="bg1"/>
                </a:solidFill>
              </a:rPr>
              <a:t>Üniversitesi tarafından ev sahipliği yapılan Batı </a:t>
            </a:r>
            <a:r>
              <a:rPr lang="tr-TR" sz="2000" i="1" dirty="0">
                <a:solidFill>
                  <a:schemeClr val="bg1"/>
                </a:solidFill>
              </a:rPr>
              <a:t>Karadeniz Üniversiteler Birliği İstişare </a:t>
            </a:r>
            <a:r>
              <a:rPr lang="tr-TR" sz="2000" i="1" dirty="0" smtClean="0">
                <a:solidFill>
                  <a:schemeClr val="bg1"/>
                </a:solidFill>
              </a:rPr>
              <a:t>Toplantısı’na katılım sağlayan Rektörlere ve Ailelerine Ulusal Zonguldak Kömür </a:t>
            </a:r>
            <a:r>
              <a:rPr lang="tr-TR" sz="2000" i="1" dirty="0" err="1" smtClean="0">
                <a:solidFill>
                  <a:schemeClr val="bg1"/>
                </a:solidFill>
              </a:rPr>
              <a:t>Jeoparkı</a:t>
            </a:r>
            <a:r>
              <a:rPr lang="tr-TR" sz="2000" i="1" dirty="0" smtClean="0">
                <a:solidFill>
                  <a:schemeClr val="bg1"/>
                </a:solidFill>
              </a:rPr>
              <a:t> olarak şehrimizin tarihini ve kültürel değerlerini tanıtmaya çalıştık. </a:t>
            </a:r>
            <a:endParaRPr lang="tr-TR" sz="2800" i="1" dirty="0">
              <a:solidFill>
                <a:schemeClr val="bg1"/>
              </a:solidFill>
            </a:endParaRPr>
          </a:p>
        </p:txBody>
      </p:sp>
      <p:pic>
        <p:nvPicPr>
          <p:cNvPr id="7" name="Resim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99930" y="5775352"/>
            <a:ext cx="3940718" cy="2939785"/>
          </a:xfrm>
          <a:prstGeom prst="rect">
            <a:avLst/>
          </a:prstGeom>
        </p:spPr>
      </p:pic>
      <p:pic>
        <p:nvPicPr>
          <p:cNvPr id="8" name="Resim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86631" y="424043"/>
            <a:ext cx="3954017" cy="2608300"/>
          </a:xfrm>
          <a:prstGeom prst="rect">
            <a:avLst/>
          </a:prstGeom>
        </p:spPr>
      </p:pic>
      <p:pic>
        <p:nvPicPr>
          <p:cNvPr id="9" name="Resim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96543" y="3046141"/>
            <a:ext cx="3944105" cy="2747182"/>
          </a:xfrm>
          <a:prstGeom prst="rect">
            <a:avLst/>
          </a:prstGeom>
        </p:spPr>
      </p:pic>
      <p:pic>
        <p:nvPicPr>
          <p:cNvPr id="41" name="Resim 4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917457" y="424043"/>
            <a:ext cx="3370543" cy="8291094"/>
          </a:xfrm>
          <a:prstGeom prst="rect">
            <a:avLst/>
          </a:prstGeom>
        </p:spPr>
      </p:pic>
    </p:spTree>
    <p:extLst>
      <p:ext uri="{BB962C8B-B14F-4D97-AF65-F5344CB8AC3E}">
        <p14:creationId xmlns:p14="http://schemas.microsoft.com/office/powerpoint/2010/main" val="17697386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6A9D72"/>
        </a:solidFill>
        <a:effectLst/>
      </p:bgPr>
    </p:bg>
    <p:spTree>
      <p:nvGrpSpPr>
        <p:cNvPr id="1" name=""/>
        <p:cNvGrpSpPr/>
        <p:nvPr/>
      </p:nvGrpSpPr>
      <p:grpSpPr>
        <a:xfrm>
          <a:off x="0" y="0"/>
          <a:ext cx="0" cy="0"/>
          <a:chOff x="0" y="0"/>
          <a:chExt cx="0" cy="0"/>
        </a:xfrm>
      </p:grpSpPr>
      <p:grpSp>
        <p:nvGrpSpPr>
          <p:cNvPr id="10" name="Group 10"/>
          <p:cNvGrpSpPr/>
          <p:nvPr/>
        </p:nvGrpSpPr>
        <p:grpSpPr>
          <a:xfrm>
            <a:off x="0" y="9284157"/>
            <a:ext cx="18288000" cy="1028700"/>
            <a:chOff x="0" y="0"/>
            <a:chExt cx="3703986" cy="232655"/>
          </a:xfrm>
        </p:grpSpPr>
        <p:sp>
          <p:nvSpPr>
            <p:cNvPr id="11"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p:spPr>
        </p:sp>
        <p:sp>
          <p:nvSpPr>
            <p:cNvPr id="12"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15" name="TextBox 15"/>
          <p:cNvSpPr txBox="1"/>
          <p:nvPr/>
        </p:nvSpPr>
        <p:spPr>
          <a:xfrm rot="7630503">
            <a:off x="14581667" y="10332316"/>
            <a:ext cx="6233878" cy="8824587"/>
          </a:xfrm>
          <a:prstGeom prst="rect">
            <a:avLst/>
          </a:prstGeom>
        </p:spPr>
        <p:txBody>
          <a:bodyPr lIns="50800" tIns="50800" rIns="50800" bIns="50800" rtlCol="0" anchor="ctr"/>
          <a:lstStyle/>
          <a:p>
            <a:pPr algn="ctr">
              <a:lnSpc>
                <a:spcPts val="3080"/>
              </a:lnSpc>
            </a:pPr>
            <a:endParaRPr/>
          </a:p>
        </p:txBody>
      </p:sp>
      <p:grpSp>
        <p:nvGrpSpPr>
          <p:cNvPr id="16" name="Group 16"/>
          <p:cNvGrpSpPr/>
          <p:nvPr/>
        </p:nvGrpSpPr>
        <p:grpSpPr>
          <a:xfrm>
            <a:off x="0" y="9127574"/>
            <a:ext cx="18288000" cy="359409"/>
            <a:chOff x="0" y="0"/>
            <a:chExt cx="2907550" cy="27671"/>
          </a:xfrm>
        </p:grpSpPr>
        <p:sp>
          <p:nvSpPr>
            <p:cNvPr id="17" name="Freeform 17"/>
            <p:cNvSpPr/>
            <p:nvPr/>
          </p:nvSpPr>
          <p:spPr>
            <a:xfrm>
              <a:off x="0" y="0"/>
              <a:ext cx="2907550" cy="27671"/>
            </a:xfrm>
            <a:custGeom>
              <a:avLst/>
              <a:gdLst/>
              <a:ahLst/>
              <a:cxnLst/>
              <a:rect l="l" t="t" r="r" b="b"/>
              <a:pathLst>
                <a:path w="2907550" h="27671">
                  <a:moveTo>
                    <a:pt x="2823" y="0"/>
                  </a:moveTo>
                  <a:lnTo>
                    <a:pt x="2904727" y="0"/>
                  </a:lnTo>
                  <a:cubicBezTo>
                    <a:pt x="2905476" y="0"/>
                    <a:pt x="2906194" y="297"/>
                    <a:pt x="2906724" y="827"/>
                  </a:cubicBezTo>
                  <a:cubicBezTo>
                    <a:pt x="2907253" y="1356"/>
                    <a:pt x="2907550" y="2074"/>
                    <a:pt x="2907550" y="2823"/>
                  </a:cubicBezTo>
                  <a:lnTo>
                    <a:pt x="2907550" y="24847"/>
                  </a:lnTo>
                  <a:cubicBezTo>
                    <a:pt x="2907550" y="25596"/>
                    <a:pt x="2907253" y="26314"/>
                    <a:pt x="2906724" y="26844"/>
                  </a:cubicBezTo>
                  <a:cubicBezTo>
                    <a:pt x="2906194" y="27373"/>
                    <a:pt x="2905476" y="27671"/>
                    <a:pt x="2904727" y="27671"/>
                  </a:cubicBezTo>
                  <a:lnTo>
                    <a:pt x="2823" y="27671"/>
                  </a:lnTo>
                  <a:cubicBezTo>
                    <a:pt x="2074" y="27671"/>
                    <a:pt x="1356" y="27373"/>
                    <a:pt x="827" y="26844"/>
                  </a:cubicBezTo>
                  <a:cubicBezTo>
                    <a:pt x="297" y="26314"/>
                    <a:pt x="0" y="25596"/>
                    <a:pt x="0" y="24847"/>
                  </a:cubicBezTo>
                  <a:lnTo>
                    <a:pt x="0" y="2823"/>
                  </a:lnTo>
                  <a:cubicBezTo>
                    <a:pt x="0" y="2074"/>
                    <a:pt x="297" y="1356"/>
                    <a:pt x="827" y="827"/>
                  </a:cubicBezTo>
                  <a:cubicBezTo>
                    <a:pt x="1356" y="297"/>
                    <a:pt x="2074" y="0"/>
                    <a:pt x="2823" y="0"/>
                  </a:cubicBezTo>
                  <a:close/>
                </a:path>
              </a:pathLst>
            </a:custGeom>
            <a:solidFill>
              <a:srgbClr val="6A9D72"/>
            </a:solidFill>
            <a:ln cap="sq">
              <a:noFill/>
              <a:prstDash val="solid"/>
              <a:miter/>
            </a:ln>
          </p:spPr>
        </p:sp>
        <p:sp>
          <p:nvSpPr>
            <p:cNvPr id="18" name="TextBox 18"/>
            <p:cNvSpPr txBox="1"/>
            <p:nvPr/>
          </p:nvSpPr>
          <p:spPr>
            <a:xfrm>
              <a:off x="0" y="-38100"/>
              <a:ext cx="2907550" cy="65771"/>
            </a:xfrm>
            <a:prstGeom prst="rect">
              <a:avLst/>
            </a:prstGeom>
          </p:spPr>
          <p:txBody>
            <a:bodyPr lIns="50800" tIns="50800" rIns="50800" bIns="50800" rtlCol="0" anchor="ctr"/>
            <a:lstStyle/>
            <a:p>
              <a:pPr algn="ctr">
                <a:lnSpc>
                  <a:spcPts val="3080"/>
                </a:lnSpc>
              </a:pPr>
              <a:endParaRPr/>
            </a:p>
          </p:txBody>
        </p:sp>
      </p:grpSp>
      <p:sp>
        <p:nvSpPr>
          <p:cNvPr id="20" name="TextBox 20"/>
          <p:cNvSpPr txBox="1"/>
          <p:nvPr/>
        </p:nvSpPr>
        <p:spPr>
          <a:xfrm>
            <a:off x="13768057" y="9608713"/>
            <a:ext cx="4254644" cy="517962"/>
          </a:xfrm>
          <a:prstGeom prst="rect">
            <a:avLst/>
          </a:prstGeom>
        </p:spPr>
        <p:txBody>
          <a:bodyPr wrap="square" lIns="0" tIns="0" rIns="0" bIns="0" rtlCol="0" anchor="t">
            <a:spAutoFit/>
          </a:bodyPr>
          <a:lstStyle/>
          <a:p>
            <a:pPr algn="l">
              <a:lnSpc>
                <a:spcPts val="4429"/>
              </a:lnSpc>
            </a:pPr>
            <a:r>
              <a:rPr lang="en-US" sz="2800" spc="44" dirty="0" err="1">
                <a:solidFill>
                  <a:srgbClr val="FFFFFF"/>
                </a:solidFill>
              </a:rPr>
              <a:t>zonguldakgeopark</a:t>
            </a:r>
            <a:endParaRPr lang="en-US" sz="3164" spc="44" dirty="0">
              <a:solidFill>
                <a:srgbClr val="FFFFFF"/>
              </a:solidFill>
            </a:endParaRPr>
          </a:p>
        </p:txBody>
      </p:sp>
      <p:sp>
        <p:nvSpPr>
          <p:cNvPr id="21" name="Freeform 21"/>
          <p:cNvSpPr/>
          <p:nvPr/>
        </p:nvSpPr>
        <p:spPr>
          <a:xfrm>
            <a:off x="12398639" y="9609599"/>
            <a:ext cx="1270282" cy="662425"/>
          </a:xfrm>
          <a:custGeom>
            <a:avLst/>
            <a:gdLst/>
            <a:ahLst/>
            <a:cxnLst/>
            <a:rect l="l" t="t" r="r" b="b"/>
            <a:pathLst>
              <a:path w="1270282" h="662425">
                <a:moveTo>
                  <a:pt x="0" y="0"/>
                </a:moveTo>
                <a:lnTo>
                  <a:pt x="1270281" y="0"/>
                </a:lnTo>
                <a:lnTo>
                  <a:pt x="1270281"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l="-120421"/>
            </a:stretch>
          </a:blipFill>
        </p:spPr>
      </p:sp>
      <p:sp>
        <p:nvSpPr>
          <p:cNvPr id="22" name="Freeform 22"/>
          <p:cNvSpPr/>
          <p:nvPr/>
        </p:nvSpPr>
        <p:spPr>
          <a:xfrm>
            <a:off x="11899119" y="9683739"/>
            <a:ext cx="514144" cy="514144"/>
          </a:xfrm>
          <a:custGeom>
            <a:avLst/>
            <a:gdLst/>
            <a:ahLst/>
            <a:cxnLst/>
            <a:rect l="l" t="t" r="r" b="b"/>
            <a:pathLst>
              <a:path w="514144" h="514144">
                <a:moveTo>
                  <a:pt x="0" y="0"/>
                </a:moveTo>
                <a:lnTo>
                  <a:pt x="514145" y="0"/>
                </a:lnTo>
                <a:lnTo>
                  <a:pt x="514145" y="514144"/>
                </a:lnTo>
                <a:lnTo>
                  <a:pt x="0" y="514144"/>
                </a:lnTo>
                <a:lnTo>
                  <a:pt x="0" y="0"/>
                </a:lnTo>
                <a:close/>
              </a:path>
            </a:pathLst>
          </a:custGeom>
          <a:blipFill>
            <a:blip r:embed="rId10"/>
            <a:stretch>
              <a:fillRect/>
            </a:stretch>
          </a:blipFill>
        </p:spPr>
      </p:sp>
      <p:sp>
        <p:nvSpPr>
          <p:cNvPr id="23" name="Freeform 23"/>
          <p:cNvSpPr/>
          <p:nvPr/>
        </p:nvSpPr>
        <p:spPr>
          <a:xfrm>
            <a:off x="10925574" y="9609599"/>
            <a:ext cx="1047261" cy="662425"/>
          </a:xfrm>
          <a:custGeom>
            <a:avLst/>
            <a:gdLst/>
            <a:ahLst/>
            <a:cxnLst/>
            <a:rect l="l" t="t" r="r" b="b"/>
            <a:pathLst>
              <a:path w="1047261" h="662425">
                <a:moveTo>
                  <a:pt x="0" y="0"/>
                </a:moveTo>
                <a:lnTo>
                  <a:pt x="1047260" y="0"/>
                </a:lnTo>
                <a:lnTo>
                  <a:pt x="1047260"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r="-167362"/>
            </a:stretch>
          </a:blipFill>
        </p:spPr>
      </p:sp>
      <p:grpSp>
        <p:nvGrpSpPr>
          <p:cNvPr id="25" name="Group 7"/>
          <p:cNvGrpSpPr/>
          <p:nvPr/>
        </p:nvGrpSpPr>
        <p:grpSpPr>
          <a:xfrm>
            <a:off x="201024" y="652634"/>
            <a:ext cx="10737018" cy="8426885"/>
            <a:chOff x="-154767" y="-57150"/>
            <a:chExt cx="2945602" cy="2235693"/>
          </a:xfrm>
        </p:grpSpPr>
        <p:sp>
          <p:nvSpPr>
            <p:cNvPr id="26" name="Freeform 8"/>
            <p:cNvSpPr/>
            <p:nvPr/>
          </p:nvSpPr>
          <p:spPr>
            <a:xfrm>
              <a:off x="-154767" y="159056"/>
              <a:ext cx="2945602" cy="2019487"/>
            </a:xfrm>
            <a:custGeom>
              <a:avLst/>
              <a:gdLst/>
              <a:ahLst/>
              <a:cxnLst/>
              <a:rect l="l" t="t" r="r" b="b"/>
              <a:pathLst>
                <a:path w="2478820" h="2163797">
                  <a:moveTo>
                    <a:pt x="27968" y="0"/>
                  </a:moveTo>
                  <a:lnTo>
                    <a:pt x="2450852" y="0"/>
                  </a:lnTo>
                  <a:cubicBezTo>
                    <a:pt x="2458270" y="0"/>
                    <a:pt x="2465383" y="2947"/>
                    <a:pt x="2470628" y="8192"/>
                  </a:cubicBezTo>
                  <a:cubicBezTo>
                    <a:pt x="2475873" y="13436"/>
                    <a:pt x="2478820" y="20550"/>
                    <a:pt x="2478820" y="27968"/>
                  </a:cubicBezTo>
                  <a:lnTo>
                    <a:pt x="2478820" y="2135830"/>
                  </a:lnTo>
                  <a:cubicBezTo>
                    <a:pt x="2478820" y="2143247"/>
                    <a:pt x="2475873" y="2150361"/>
                    <a:pt x="2470628" y="2155606"/>
                  </a:cubicBezTo>
                  <a:cubicBezTo>
                    <a:pt x="2465383" y="2160851"/>
                    <a:pt x="2458270" y="2163797"/>
                    <a:pt x="2450852" y="2163797"/>
                  </a:cubicBezTo>
                  <a:lnTo>
                    <a:pt x="27968" y="2163797"/>
                  </a:lnTo>
                  <a:cubicBezTo>
                    <a:pt x="20550" y="2163797"/>
                    <a:pt x="13436" y="2160851"/>
                    <a:pt x="8192" y="2155606"/>
                  </a:cubicBezTo>
                  <a:cubicBezTo>
                    <a:pt x="2947" y="2150361"/>
                    <a:pt x="0" y="2143247"/>
                    <a:pt x="0" y="2135830"/>
                  </a:cubicBezTo>
                  <a:lnTo>
                    <a:pt x="0" y="27968"/>
                  </a:lnTo>
                  <a:cubicBezTo>
                    <a:pt x="0" y="20550"/>
                    <a:pt x="2947" y="13436"/>
                    <a:pt x="8192" y="8192"/>
                  </a:cubicBezTo>
                  <a:cubicBezTo>
                    <a:pt x="13436" y="2947"/>
                    <a:pt x="20550" y="0"/>
                    <a:pt x="27968" y="0"/>
                  </a:cubicBezTo>
                  <a:close/>
                </a:path>
              </a:pathLst>
            </a:custGeom>
            <a:solidFill>
              <a:srgbClr val="6A9D72"/>
            </a:solidFill>
            <a:ln w="76200" cap="rnd">
              <a:solidFill>
                <a:srgbClr val="FEFEFE"/>
              </a:solidFill>
              <a:prstDash val="solid"/>
              <a:round/>
            </a:ln>
          </p:spPr>
          <p:txBody>
            <a:bodyPr/>
            <a:lstStyle/>
            <a:p>
              <a:r>
                <a:rPr lang="tr-TR" sz="2800" b="1" i="1" dirty="0" smtClean="0">
                  <a:solidFill>
                    <a:schemeClr val="bg1"/>
                  </a:solidFill>
                </a:rPr>
                <a:t> </a:t>
              </a:r>
              <a:r>
                <a:rPr lang="tr-TR" b="1" dirty="0" smtClean="0">
                  <a:solidFill>
                    <a:schemeClr val="bg1"/>
                  </a:solidFill>
                </a:rPr>
                <a:t>Tarih</a:t>
              </a:r>
              <a:endParaRPr lang="tr-TR" sz="2800" b="1" dirty="0">
                <a:solidFill>
                  <a:schemeClr val="bg1"/>
                </a:solidFill>
              </a:endParaRPr>
            </a:p>
          </p:txBody>
        </p:sp>
        <p:sp>
          <p:nvSpPr>
            <p:cNvPr id="27" name="TextBox 9"/>
            <p:cNvSpPr txBox="1"/>
            <p:nvPr/>
          </p:nvSpPr>
          <p:spPr>
            <a:xfrm>
              <a:off x="0" y="-57150"/>
              <a:ext cx="2478820" cy="2220947"/>
            </a:xfrm>
            <a:prstGeom prst="rect">
              <a:avLst/>
            </a:prstGeom>
          </p:spPr>
          <p:txBody>
            <a:bodyPr lIns="50800" tIns="50800" rIns="50800" bIns="50800" rtlCol="0" anchor="ctr"/>
            <a:lstStyle/>
            <a:p>
              <a:pPr algn="ctr">
                <a:lnSpc>
                  <a:spcPts val="3611"/>
                </a:lnSpc>
              </a:pPr>
              <a:endParaRPr dirty="0"/>
            </a:p>
          </p:txBody>
        </p:sp>
      </p:grpSp>
      <p:sp>
        <p:nvSpPr>
          <p:cNvPr id="28" name="AutoShape 11"/>
          <p:cNvSpPr/>
          <p:nvPr/>
        </p:nvSpPr>
        <p:spPr>
          <a:xfrm flipH="1">
            <a:off x="188556" y="1953809"/>
            <a:ext cx="10659397" cy="1027"/>
          </a:xfrm>
          <a:prstGeom prst="line">
            <a:avLst/>
          </a:prstGeom>
          <a:ln w="38100" cap="flat">
            <a:solidFill>
              <a:srgbClr val="FFFFFF"/>
            </a:solidFill>
            <a:prstDash val="solid"/>
            <a:headEnd type="none" w="sm" len="sm"/>
            <a:tailEnd type="none" w="sm" len="sm"/>
          </a:ln>
        </p:spPr>
      </p:sp>
      <p:sp>
        <p:nvSpPr>
          <p:cNvPr id="29" name="AutoShape 11"/>
          <p:cNvSpPr/>
          <p:nvPr/>
        </p:nvSpPr>
        <p:spPr>
          <a:xfrm flipH="1">
            <a:off x="219033" y="2463476"/>
            <a:ext cx="10628920" cy="30745"/>
          </a:xfrm>
          <a:prstGeom prst="line">
            <a:avLst/>
          </a:prstGeom>
          <a:ln w="38100" cap="flat">
            <a:solidFill>
              <a:srgbClr val="FFFFFF"/>
            </a:solidFill>
            <a:prstDash val="solid"/>
            <a:headEnd type="none" w="sm" len="sm"/>
            <a:tailEnd type="none" w="sm" len="sm"/>
          </a:ln>
        </p:spPr>
      </p:sp>
      <p:sp>
        <p:nvSpPr>
          <p:cNvPr id="30" name="AutoShape 11"/>
          <p:cNvSpPr/>
          <p:nvPr/>
        </p:nvSpPr>
        <p:spPr>
          <a:xfrm flipH="1" flipV="1">
            <a:off x="188553" y="3012266"/>
            <a:ext cx="10659401" cy="3988"/>
          </a:xfrm>
          <a:prstGeom prst="line">
            <a:avLst/>
          </a:prstGeom>
          <a:ln w="38100" cap="flat">
            <a:solidFill>
              <a:srgbClr val="FFFFFF"/>
            </a:solidFill>
            <a:prstDash val="solid"/>
            <a:headEnd type="none" w="sm" len="sm"/>
            <a:tailEnd type="none" w="sm" len="sm"/>
          </a:ln>
        </p:spPr>
      </p:sp>
      <p:sp>
        <p:nvSpPr>
          <p:cNvPr id="31" name="AutoShape 11"/>
          <p:cNvSpPr/>
          <p:nvPr/>
        </p:nvSpPr>
        <p:spPr>
          <a:xfrm rot="5400000" flipH="1">
            <a:off x="382075" y="2620976"/>
            <a:ext cx="2297140" cy="13505"/>
          </a:xfrm>
          <a:prstGeom prst="line">
            <a:avLst/>
          </a:prstGeom>
          <a:ln w="38100" cap="flat">
            <a:solidFill>
              <a:srgbClr val="FFFFFF"/>
            </a:solidFill>
            <a:prstDash val="solid"/>
            <a:headEnd type="none" w="sm" len="sm"/>
            <a:tailEnd type="none" w="sm" len="sm"/>
          </a:ln>
        </p:spPr>
      </p:sp>
      <p:sp>
        <p:nvSpPr>
          <p:cNvPr id="32" name="AutoShape 11"/>
          <p:cNvSpPr/>
          <p:nvPr/>
        </p:nvSpPr>
        <p:spPr>
          <a:xfrm flipH="1">
            <a:off x="291111" y="3770517"/>
            <a:ext cx="10556844" cy="0"/>
          </a:xfrm>
          <a:prstGeom prst="line">
            <a:avLst/>
          </a:prstGeom>
          <a:ln w="38100" cap="flat">
            <a:solidFill>
              <a:srgbClr val="FFFFFF"/>
            </a:solidFill>
            <a:prstDash val="solid"/>
            <a:headEnd type="none" w="sm" len="sm"/>
            <a:tailEnd type="none" w="sm" len="sm"/>
          </a:ln>
        </p:spPr>
      </p:sp>
      <p:sp>
        <p:nvSpPr>
          <p:cNvPr id="33" name="Dikdörtgen 32"/>
          <p:cNvSpPr/>
          <p:nvPr/>
        </p:nvSpPr>
        <p:spPr>
          <a:xfrm>
            <a:off x="291111" y="3120998"/>
            <a:ext cx="1285785" cy="369332"/>
          </a:xfrm>
          <a:prstGeom prst="rect">
            <a:avLst/>
          </a:prstGeom>
        </p:spPr>
        <p:txBody>
          <a:bodyPr wrap="square">
            <a:spAutoFit/>
          </a:bodyPr>
          <a:lstStyle/>
          <a:p>
            <a:r>
              <a:rPr lang="tr-TR" b="1" dirty="0">
                <a:solidFill>
                  <a:schemeClr val="bg1"/>
                </a:solidFill>
              </a:rPr>
              <a:t>İşbirliği</a:t>
            </a:r>
          </a:p>
        </p:txBody>
      </p:sp>
      <p:sp>
        <p:nvSpPr>
          <p:cNvPr id="34" name="Dikdörtgen 33"/>
          <p:cNvSpPr/>
          <p:nvPr/>
        </p:nvSpPr>
        <p:spPr>
          <a:xfrm>
            <a:off x="291111" y="2023977"/>
            <a:ext cx="860124" cy="369332"/>
          </a:xfrm>
          <a:prstGeom prst="rect">
            <a:avLst/>
          </a:prstGeom>
        </p:spPr>
        <p:txBody>
          <a:bodyPr wrap="square">
            <a:spAutoFit/>
          </a:bodyPr>
          <a:lstStyle/>
          <a:p>
            <a:r>
              <a:rPr lang="tr-TR" b="1" dirty="0">
                <a:solidFill>
                  <a:schemeClr val="bg1"/>
                </a:solidFill>
              </a:rPr>
              <a:t>Saat</a:t>
            </a:r>
          </a:p>
        </p:txBody>
      </p:sp>
      <p:sp>
        <p:nvSpPr>
          <p:cNvPr id="35" name="Dikdörtgen 34"/>
          <p:cNvSpPr/>
          <p:nvPr/>
        </p:nvSpPr>
        <p:spPr>
          <a:xfrm>
            <a:off x="333960" y="2489046"/>
            <a:ext cx="801676" cy="523220"/>
          </a:xfrm>
          <a:prstGeom prst="rect">
            <a:avLst/>
          </a:prstGeom>
        </p:spPr>
        <p:txBody>
          <a:bodyPr wrap="square">
            <a:spAutoFit/>
          </a:bodyPr>
          <a:lstStyle/>
          <a:p>
            <a:endParaRPr lang="tr-TR" sz="2800" b="1" i="1" dirty="0">
              <a:solidFill>
                <a:schemeClr val="bg1"/>
              </a:solidFill>
            </a:endParaRPr>
          </a:p>
        </p:txBody>
      </p:sp>
      <p:grpSp>
        <p:nvGrpSpPr>
          <p:cNvPr id="36" name="Group 10"/>
          <p:cNvGrpSpPr/>
          <p:nvPr/>
        </p:nvGrpSpPr>
        <p:grpSpPr>
          <a:xfrm>
            <a:off x="219036" y="268042"/>
            <a:ext cx="10737018" cy="1028700"/>
            <a:chOff x="0" y="0"/>
            <a:chExt cx="3703986" cy="232655"/>
          </a:xfrm>
          <a:effectLst>
            <a:outerShdw blurRad="50800" dist="38100" dir="2700000" algn="tl" rotWithShape="0">
              <a:prstClr val="black">
                <a:alpha val="40000"/>
              </a:prstClr>
            </a:outerShdw>
          </a:effectLst>
        </p:grpSpPr>
        <p:sp>
          <p:nvSpPr>
            <p:cNvPr id="37"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a:ln>
              <a:noFill/>
            </a:ln>
          </p:spPr>
        </p:sp>
        <p:sp>
          <p:nvSpPr>
            <p:cNvPr id="38"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39" name="Dikdörtgen 38"/>
          <p:cNvSpPr/>
          <p:nvPr/>
        </p:nvSpPr>
        <p:spPr>
          <a:xfrm>
            <a:off x="500144" y="223061"/>
            <a:ext cx="10044160" cy="1077218"/>
          </a:xfrm>
          <a:prstGeom prst="rect">
            <a:avLst/>
          </a:prstGeom>
        </p:spPr>
        <p:txBody>
          <a:bodyPr wrap="none" anchor="ctr">
            <a:spAutoFit/>
          </a:bodyPr>
          <a:lstStyle/>
          <a:p>
            <a:pPr algn="ctr"/>
            <a:r>
              <a:rPr lang="tr-TR" sz="3200" b="1" dirty="0" smtClean="0">
                <a:solidFill>
                  <a:srgbClr val="FFFFFF"/>
                </a:solidFill>
              </a:rPr>
              <a:t>Zonguldak İli Kalkınma ve Yardımlaşma Derneği Üyelerine </a:t>
            </a:r>
          </a:p>
          <a:p>
            <a:pPr algn="ctr"/>
            <a:r>
              <a:rPr lang="tr-TR" sz="3200" b="1" dirty="0" err="1" smtClean="0">
                <a:solidFill>
                  <a:srgbClr val="FFFFFF"/>
                </a:solidFill>
              </a:rPr>
              <a:t>Jeoist</a:t>
            </a:r>
            <a:r>
              <a:rPr lang="tr-TR" sz="3200" b="1" dirty="0" smtClean="0">
                <a:solidFill>
                  <a:srgbClr val="FFFFFF"/>
                </a:solidFill>
              </a:rPr>
              <a:t> Gezisi</a:t>
            </a:r>
            <a:endParaRPr lang="tr-TR" sz="3200" b="1" dirty="0">
              <a:solidFill>
                <a:srgbClr val="FFFFFF"/>
              </a:solidFill>
            </a:endParaRPr>
          </a:p>
        </p:txBody>
      </p:sp>
      <p:sp>
        <p:nvSpPr>
          <p:cNvPr id="13" name="Dikdörtgen 12"/>
          <p:cNvSpPr/>
          <p:nvPr/>
        </p:nvSpPr>
        <p:spPr>
          <a:xfrm>
            <a:off x="1553468" y="1527884"/>
            <a:ext cx="1242648" cy="451406"/>
          </a:xfrm>
          <a:prstGeom prst="rect">
            <a:avLst/>
          </a:prstGeom>
        </p:spPr>
        <p:txBody>
          <a:bodyPr wrap="none">
            <a:spAutoFit/>
          </a:bodyPr>
          <a:lstStyle/>
          <a:p>
            <a:pPr>
              <a:lnSpc>
                <a:spcPts val="3080"/>
              </a:lnSpc>
            </a:pPr>
            <a:r>
              <a:rPr lang="tr-TR" b="1" dirty="0" smtClean="0">
                <a:solidFill>
                  <a:schemeClr val="bg1"/>
                </a:solidFill>
              </a:rPr>
              <a:t>11.01.2025</a:t>
            </a:r>
            <a:endParaRPr lang="en-US" b="1" dirty="0">
              <a:solidFill>
                <a:schemeClr val="bg1"/>
              </a:solidFill>
            </a:endParaRPr>
          </a:p>
        </p:txBody>
      </p:sp>
      <p:sp>
        <p:nvSpPr>
          <p:cNvPr id="14" name="Dikdörtgen 13"/>
          <p:cNvSpPr/>
          <p:nvPr/>
        </p:nvSpPr>
        <p:spPr>
          <a:xfrm>
            <a:off x="291111" y="2494647"/>
            <a:ext cx="483594" cy="369332"/>
          </a:xfrm>
          <a:prstGeom prst="rect">
            <a:avLst/>
          </a:prstGeom>
        </p:spPr>
        <p:txBody>
          <a:bodyPr wrap="none">
            <a:spAutoFit/>
          </a:bodyPr>
          <a:lstStyle/>
          <a:p>
            <a:r>
              <a:rPr lang="tr-TR" b="1" dirty="0">
                <a:solidFill>
                  <a:schemeClr val="bg1"/>
                </a:solidFill>
              </a:rPr>
              <a:t>Yer</a:t>
            </a:r>
          </a:p>
        </p:txBody>
      </p:sp>
      <p:sp>
        <p:nvSpPr>
          <p:cNvPr id="19" name="Dikdörtgen 18"/>
          <p:cNvSpPr/>
          <p:nvPr/>
        </p:nvSpPr>
        <p:spPr>
          <a:xfrm>
            <a:off x="1495857" y="1962008"/>
            <a:ext cx="1394934" cy="489878"/>
          </a:xfrm>
          <a:prstGeom prst="rect">
            <a:avLst/>
          </a:prstGeom>
        </p:spPr>
        <p:txBody>
          <a:bodyPr wrap="none">
            <a:spAutoFit/>
          </a:bodyPr>
          <a:lstStyle/>
          <a:p>
            <a:pPr>
              <a:lnSpc>
                <a:spcPts val="3080"/>
              </a:lnSpc>
            </a:pPr>
            <a:r>
              <a:rPr lang="tr-TR" sz="2800" b="1" i="1" dirty="0">
                <a:solidFill>
                  <a:srgbClr val="FFFFFF"/>
                </a:solidFill>
              </a:rPr>
              <a:t> </a:t>
            </a:r>
            <a:r>
              <a:rPr lang="tr-TR" b="1" dirty="0" smtClean="0">
                <a:solidFill>
                  <a:schemeClr val="bg1"/>
                </a:solidFill>
              </a:rPr>
              <a:t>13.30-17.00</a:t>
            </a:r>
            <a:endParaRPr lang="tr-TR" b="1" dirty="0">
              <a:solidFill>
                <a:schemeClr val="bg1"/>
              </a:solidFill>
            </a:endParaRPr>
          </a:p>
        </p:txBody>
      </p:sp>
      <p:sp>
        <p:nvSpPr>
          <p:cNvPr id="24" name="Dikdörtgen 23"/>
          <p:cNvSpPr/>
          <p:nvPr/>
        </p:nvSpPr>
        <p:spPr>
          <a:xfrm>
            <a:off x="1523892" y="2497145"/>
            <a:ext cx="6751592" cy="451406"/>
          </a:xfrm>
          <a:prstGeom prst="rect">
            <a:avLst/>
          </a:prstGeom>
        </p:spPr>
        <p:txBody>
          <a:bodyPr wrap="none">
            <a:spAutoFit/>
          </a:bodyPr>
          <a:lstStyle/>
          <a:p>
            <a:pPr>
              <a:lnSpc>
                <a:spcPts val="3080"/>
              </a:lnSpc>
            </a:pPr>
            <a:r>
              <a:rPr lang="tr-TR" b="1" dirty="0" smtClean="0">
                <a:solidFill>
                  <a:schemeClr val="bg1"/>
                </a:solidFill>
              </a:rPr>
              <a:t>Zonguldak Maden Müzesi ve Kömür Deneyim Ocağı-</a:t>
            </a:r>
            <a:r>
              <a:rPr lang="tr-TR" b="1" dirty="0" err="1" smtClean="0">
                <a:solidFill>
                  <a:schemeClr val="bg1"/>
                </a:solidFill>
              </a:rPr>
              <a:t>Gökgöl</a:t>
            </a:r>
            <a:r>
              <a:rPr lang="tr-TR" b="1" dirty="0" smtClean="0">
                <a:solidFill>
                  <a:schemeClr val="bg1"/>
                </a:solidFill>
              </a:rPr>
              <a:t> Mağarası</a:t>
            </a:r>
            <a:endParaRPr lang="en-US" b="1" dirty="0">
              <a:solidFill>
                <a:schemeClr val="bg1"/>
              </a:solidFill>
            </a:endParaRPr>
          </a:p>
        </p:txBody>
      </p:sp>
      <p:sp>
        <p:nvSpPr>
          <p:cNvPr id="3" name="Dikdörtgen 2"/>
          <p:cNvSpPr/>
          <p:nvPr/>
        </p:nvSpPr>
        <p:spPr>
          <a:xfrm>
            <a:off x="365858" y="4190570"/>
            <a:ext cx="10115196" cy="1938992"/>
          </a:xfrm>
          <a:prstGeom prst="rect">
            <a:avLst/>
          </a:prstGeom>
        </p:spPr>
        <p:txBody>
          <a:bodyPr wrap="square">
            <a:spAutoFit/>
          </a:bodyPr>
          <a:lstStyle/>
          <a:p>
            <a:pPr algn="just" fontAlgn="base">
              <a:lnSpc>
                <a:spcPct val="150000"/>
              </a:lnSpc>
            </a:pPr>
            <a:r>
              <a:rPr lang="tr-TR" sz="2000" i="1" dirty="0" smtClean="0">
                <a:solidFill>
                  <a:schemeClr val="bg1"/>
                </a:solidFill>
              </a:rPr>
              <a:t>Ulusal Zonguldak Kömür </a:t>
            </a:r>
            <a:r>
              <a:rPr lang="tr-TR" sz="2000" i="1" dirty="0" err="1" smtClean="0">
                <a:solidFill>
                  <a:schemeClr val="bg1"/>
                </a:solidFill>
              </a:rPr>
              <a:t>Jeoparkı</a:t>
            </a:r>
            <a:r>
              <a:rPr lang="tr-TR" sz="2000" i="1" dirty="0" smtClean="0">
                <a:solidFill>
                  <a:schemeClr val="bg1"/>
                </a:solidFill>
              </a:rPr>
              <a:t> olarak Zonguldak İli Kalkınma ve Yardımlaşma Derneği üyelerine Zonguldak Maden Müzesi ve Kömür Deneyim Ocağı ve </a:t>
            </a:r>
            <a:r>
              <a:rPr lang="tr-TR" sz="2000" i="1" dirty="0" err="1" smtClean="0">
                <a:solidFill>
                  <a:schemeClr val="bg1"/>
                </a:solidFill>
              </a:rPr>
              <a:t>Gökgöl</a:t>
            </a:r>
            <a:r>
              <a:rPr lang="tr-TR" sz="2000" i="1" dirty="0" smtClean="0">
                <a:solidFill>
                  <a:schemeClr val="bg1"/>
                </a:solidFill>
              </a:rPr>
              <a:t> Mağarası gezdirilerek jeolojik ve kültürel miraslarımızı tanıtmış olduk. Zonguldak Kömür </a:t>
            </a:r>
            <a:r>
              <a:rPr lang="tr-TR" sz="2000" i="1" dirty="0" err="1" smtClean="0">
                <a:solidFill>
                  <a:schemeClr val="bg1"/>
                </a:solidFill>
              </a:rPr>
              <a:t>Jeoparkı</a:t>
            </a:r>
            <a:r>
              <a:rPr lang="tr-TR" sz="2000" i="1" dirty="0" smtClean="0">
                <a:solidFill>
                  <a:schemeClr val="bg1"/>
                </a:solidFill>
              </a:rPr>
              <a:t> olarak şehrimizin eşsiz güzelliklerini anlatmaya ve keşfettirmeye devam ediyoruz.</a:t>
            </a:r>
            <a:endParaRPr lang="tr-TR" sz="2000" i="1" dirty="0">
              <a:solidFill>
                <a:schemeClr val="bg1"/>
              </a:solidFill>
            </a:endParaRPr>
          </a:p>
        </p:txBody>
      </p:sp>
      <p:sp>
        <p:nvSpPr>
          <p:cNvPr id="4" name="Dikdörtgen 3"/>
          <p:cNvSpPr/>
          <p:nvPr/>
        </p:nvSpPr>
        <p:spPr>
          <a:xfrm>
            <a:off x="1552087" y="3124186"/>
            <a:ext cx="8703252" cy="369332"/>
          </a:xfrm>
          <a:prstGeom prst="rect">
            <a:avLst/>
          </a:prstGeom>
        </p:spPr>
        <p:txBody>
          <a:bodyPr wrap="square">
            <a:spAutoFit/>
          </a:bodyPr>
          <a:lstStyle/>
          <a:p>
            <a:r>
              <a:rPr lang="tr-TR" b="1" dirty="0">
                <a:solidFill>
                  <a:srgbClr val="FFFFFF"/>
                </a:solidFill>
              </a:rPr>
              <a:t>Ulusal Zonguldak Kömür </a:t>
            </a:r>
            <a:r>
              <a:rPr lang="tr-TR" b="1" dirty="0" err="1" smtClean="0">
                <a:solidFill>
                  <a:srgbClr val="FFFFFF"/>
                </a:solidFill>
              </a:rPr>
              <a:t>Jeoparkı</a:t>
            </a:r>
            <a:r>
              <a:rPr lang="tr-TR" b="1" dirty="0" smtClean="0">
                <a:solidFill>
                  <a:srgbClr val="FFFFFF"/>
                </a:solidFill>
              </a:rPr>
              <a:t>-Zonguldak İli Kalkınma ve Yardımlaşma Derneği </a:t>
            </a:r>
            <a:endParaRPr lang="en-US" b="1" dirty="0">
              <a:solidFill>
                <a:srgbClr val="FFFFFF"/>
              </a:solidFill>
            </a:endParaRPr>
          </a:p>
        </p:txBody>
      </p:sp>
      <p:pic>
        <p:nvPicPr>
          <p:cNvPr id="2" name="Resim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62880" y="256698"/>
            <a:ext cx="7328536" cy="5496402"/>
          </a:xfrm>
          <a:prstGeom prst="rect">
            <a:avLst/>
          </a:prstGeom>
        </p:spPr>
      </p:pic>
      <p:pic>
        <p:nvPicPr>
          <p:cNvPr id="9" name="Resim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62880" y="4914900"/>
            <a:ext cx="7337588" cy="456504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6A9D72"/>
        </a:solidFill>
        <a:effectLst/>
      </p:bgPr>
    </p:bg>
    <p:spTree>
      <p:nvGrpSpPr>
        <p:cNvPr id="1" name=""/>
        <p:cNvGrpSpPr/>
        <p:nvPr/>
      </p:nvGrpSpPr>
      <p:grpSpPr>
        <a:xfrm>
          <a:off x="0" y="0"/>
          <a:ext cx="0" cy="0"/>
          <a:chOff x="0" y="0"/>
          <a:chExt cx="0" cy="0"/>
        </a:xfrm>
      </p:grpSpPr>
      <p:grpSp>
        <p:nvGrpSpPr>
          <p:cNvPr id="10" name="Group 10"/>
          <p:cNvGrpSpPr/>
          <p:nvPr/>
        </p:nvGrpSpPr>
        <p:grpSpPr>
          <a:xfrm>
            <a:off x="0" y="9284157"/>
            <a:ext cx="18288000" cy="1028700"/>
            <a:chOff x="0" y="0"/>
            <a:chExt cx="3703986" cy="232655"/>
          </a:xfrm>
        </p:grpSpPr>
        <p:sp>
          <p:nvSpPr>
            <p:cNvPr id="11"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p:spPr>
        </p:sp>
        <p:sp>
          <p:nvSpPr>
            <p:cNvPr id="12"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15" name="TextBox 15"/>
          <p:cNvSpPr txBox="1"/>
          <p:nvPr/>
        </p:nvSpPr>
        <p:spPr>
          <a:xfrm rot="7630503">
            <a:off x="14581667" y="10332316"/>
            <a:ext cx="6233878" cy="8824587"/>
          </a:xfrm>
          <a:prstGeom prst="rect">
            <a:avLst/>
          </a:prstGeom>
        </p:spPr>
        <p:txBody>
          <a:bodyPr lIns="50800" tIns="50800" rIns="50800" bIns="50800" rtlCol="0" anchor="ctr"/>
          <a:lstStyle/>
          <a:p>
            <a:pPr algn="ctr">
              <a:lnSpc>
                <a:spcPts val="3080"/>
              </a:lnSpc>
            </a:pPr>
            <a:endParaRPr/>
          </a:p>
        </p:txBody>
      </p:sp>
      <p:grpSp>
        <p:nvGrpSpPr>
          <p:cNvPr id="16" name="Group 16"/>
          <p:cNvGrpSpPr/>
          <p:nvPr/>
        </p:nvGrpSpPr>
        <p:grpSpPr>
          <a:xfrm>
            <a:off x="0" y="9127574"/>
            <a:ext cx="18288000" cy="359409"/>
            <a:chOff x="0" y="0"/>
            <a:chExt cx="2907550" cy="27671"/>
          </a:xfrm>
        </p:grpSpPr>
        <p:sp>
          <p:nvSpPr>
            <p:cNvPr id="17" name="Freeform 17"/>
            <p:cNvSpPr/>
            <p:nvPr/>
          </p:nvSpPr>
          <p:spPr>
            <a:xfrm>
              <a:off x="0" y="0"/>
              <a:ext cx="2907550" cy="27671"/>
            </a:xfrm>
            <a:custGeom>
              <a:avLst/>
              <a:gdLst/>
              <a:ahLst/>
              <a:cxnLst/>
              <a:rect l="l" t="t" r="r" b="b"/>
              <a:pathLst>
                <a:path w="2907550" h="27671">
                  <a:moveTo>
                    <a:pt x="2823" y="0"/>
                  </a:moveTo>
                  <a:lnTo>
                    <a:pt x="2904727" y="0"/>
                  </a:lnTo>
                  <a:cubicBezTo>
                    <a:pt x="2905476" y="0"/>
                    <a:pt x="2906194" y="297"/>
                    <a:pt x="2906724" y="827"/>
                  </a:cubicBezTo>
                  <a:cubicBezTo>
                    <a:pt x="2907253" y="1356"/>
                    <a:pt x="2907550" y="2074"/>
                    <a:pt x="2907550" y="2823"/>
                  </a:cubicBezTo>
                  <a:lnTo>
                    <a:pt x="2907550" y="24847"/>
                  </a:lnTo>
                  <a:cubicBezTo>
                    <a:pt x="2907550" y="25596"/>
                    <a:pt x="2907253" y="26314"/>
                    <a:pt x="2906724" y="26844"/>
                  </a:cubicBezTo>
                  <a:cubicBezTo>
                    <a:pt x="2906194" y="27373"/>
                    <a:pt x="2905476" y="27671"/>
                    <a:pt x="2904727" y="27671"/>
                  </a:cubicBezTo>
                  <a:lnTo>
                    <a:pt x="2823" y="27671"/>
                  </a:lnTo>
                  <a:cubicBezTo>
                    <a:pt x="2074" y="27671"/>
                    <a:pt x="1356" y="27373"/>
                    <a:pt x="827" y="26844"/>
                  </a:cubicBezTo>
                  <a:cubicBezTo>
                    <a:pt x="297" y="26314"/>
                    <a:pt x="0" y="25596"/>
                    <a:pt x="0" y="24847"/>
                  </a:cubicBezTo>
                  <a:lnTo>
                    <a:pt x="0" y="2823"/>
                  </a:lnTo>
                  <a:cubicBezTo>
                    <a:pt x="0" y="2074"/>
                    <a:pt x="297" y="1356"/>
                    <a:pt x="827" y="827"/>
                  </a:cubicBezTo>
                  <a:cubicBezTo>
                    <a:pt x="1356" y="297"/>
                    <a:pt x="2074" y="0"/>
                    <a:pt x="2823" y="0"/>
                  </a:cubicBezTo>
                  <a:close/>
                </a:path>
              </a:pathLst>
            </a:custGeom>
            <a:solidFill>
              <a:srgbClr val="6A9D72"/>
            </a:solidFill>
            <a:ln cap="sq">
              <a:noFill/>
              <a:prstDash val="solid"/>
              <a:miter/>
            </a:ln>
          </p:spPr>
        </p:sp>
        <p:sp>
          <p:nvSpPr>
            <p:cNvPr id="18" name="TextBox 18"/>
            <p:cNvSpPr txBox="1"/>
            <p:nvPr/>
          </p:nvSpPr>
          <p:spPr>
            <a:xfrm>
              <a:off x="0" y="-38100"/>
              <a:ext cx="2907550" cy="65771"/>
            </a:xfrm>
            <a:prstGeom prst="rect">
              <a:avLst/>
            </a:prstGeom>
          </p:spPr>
          <p:txBody>
            <a:bodyPr lIns="50800" tIns="50800" rIns="50800" bIns="50800" rtlCol="0" anchor="ctr"/>
            <a:lstStyle/>
            <a:p>
              <a:pPr algn="ctr">
                <a:lnSpc>
                  <a:spcPts val="3080"/>
                </a:lnSpc>
              </a:pPr>
              <a:endParaRPr/>
            </a:p>
          </p:txBody>
        </p:sp>
      </p:grpSp>
      <p:sp>
        <p:nvSpPr>
          <p:cNvPr id="20" name="TextBox 20"/>
          <p:cNvSpPr txBox="1"/>
          <p:nvPr/>
        </p:nvSpPr>
        <p:spPr>
          <a:xfrm>
            <a:off x="13768057" y="9608713"/>
            <a:ext cx="4254644" cy="517962"/>
          </a:xfrm>
          <a:prstGeom prst="rect">
            <a:avLst/>
          </a:prstGeom>
        </p:spPr>
        <p:txBody>
          <a:bodyPr wrap="square" lIns="0" tIns="0" rIns="0" bIns="0" rtlCol="0" anchor="t">
            <a:spAutoFit/>
          </a:bodyPr>
          <a:lstStyle/>
          <a:p>
            <a:pPr algn="l">
              <a:lnSpc>
                <a:spcPts val="4429"/>
              </a:lnSpc>
            </a:pPr>
            <a:r>
              <a:rPr lang="en-US" sz="2800" spc="44" dirty="0" err="1">
                <a:solidFill>
                  <a:srgbClr val="FFFFFF"/>
                </a:solidFill>
              </a:rPr>
              <a:t>zonguldakgeopark</a:t>
            </a:r>
            <a:endParaRPr lang="en-US" sz="3164" spc="44" dirty="0">
              <a:solidFill>
                <a:srgbClr val="FFFFFF"/>
              </a:solidFill>
            </a:endParaRPr>
          </a:p>
        </p:txBody>
      </p:sp>
      <p:sp>
        <p:nvSpPr>
          <p:cNvPr id="21" name="Freeform 21"/>
          <p:cNvSpPr/>
          <p:nvPr/>
        </p:nvSpPr>
        <p:spPr>
          <a:xfrm>
            <a:off x="12398639" y="9609599"/>
            <a:ext cx="1270282" cy="662425"/>
          </a:xfrm>
          <a:custGeom>
            <a:avLst/>
            <a:gdLst/>
            <a:ahLst/>
            <a:cxnLst/>
            <a:rect l="l" t="t" r="r" b="b"/>
            <a:pathLst>
              <a:path w="1270282" h="662425">
                <a:moveTo>
                  <a:pt x="0" y="0"/>
                </a:moveTo>
                <a:lnTo>
                  <a:pt x="1270281" y="0"/>
                </a:lnTo>
                <a:lnTo>
                  <a:pt x="1270281"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l="-120421"/>
            </a:stretch>
          </a:blipFill>
        </p:spPr>
      </p:sp>
      <p:sp>
        <p:nvSpPr>
          <p:cNvPr id="22" name="Freeform 22"/>
          <p:cNvSpPr/>
          <p:nvPr/>
        </p:nvSpPr>
        <p:spPr>
          <a:xfrm>
            <a:off x="11899119" y="9683739"/>
            <a:ext cx="514144" cy="514144"/>
          </a:xfrm>
          <a:custGeom>
            <a:avLst/>
            <a:gdLst/>
            <a:ahLst/>
            <a:cxnLst/>
            <a:rect l="l" t="t" r="r" b="b"/>
            <a:pathLst>
              <a:path w="514144" h="514144">
                <a:moveTo>
                  <a:pt x="0" y="0"/>
                </a:moveTo>
                <a:lnTo>
                  <a:pt x="514145" y="0"/>
                </a:lnTo>
                <a:lnTo>
                  <a:pt x="514145" y="514144"/>
                </a:lnTo>
                <a:lnTo>
                  <a:pt x="0" y="514144"/>
                </a:lnTo>
                <a:lnTo>
                  <a:pt x="0" y="0"/>
                </a:lnTo>
                <a:close/>
              </a:path>
            </a:pathLst>
          </a:custGeom>
          <a:blipFill>
            <a:blip r:embed="rId10"/>
            <a:stretch>
              <a:fillRect/>
            </a:stretch>
          </a:blipFill>
        </p:spPr>
      </p:sp>
      <p:sp>
        <p:nvSpPr>
          <p:cNvPr id="23" name="Freeform 23"/>
          <p:cNvSpPr/>
          <p:nvPr/>
        </p:nvSpPr>
        <p:spPr>
          <a:xfrm>
            <a:off x="10925574" y="9609599"/>
            <a:ext cx="1047261" cy="662425"/>
          </a:xfrm>
          <a:custGeom>
            <a:avLst/>
            <a:gdLst/>
            <a:ahLst/>
            <a:cxnLst/>
            <a:rect l="l" t="t" r="r" b="b"/>
            <a:pathLst>
              <a:path w="1047261" h="662425">
                <a:moveTo>
                  <a:pt x="0" y="0"/>
                </a:moveTo>
                <a:lnTo>
                  <a:pt x="1047260" y="0"/>
                </a:lnTo>
                <a:lnTo>
                  <a:pt x="1047260"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r="-167362"/>
            </a:stretch>
          </a:blipFill>
        </p:spPr>
      </p:sp>
      <p:grpSp>
        <p:nvGrpSpPr>
          <p:cNvPr id="25" name="Group 7"/>
          <p:cNvGrpSpPr/>
          <p:nvPr/>
        </p:nvGrpSpPr>
        <p:grpSpPr>
          <a:xfrm>
            <a:off x="201024" y="652634"/>
            <a:ext cx="10737018" cy="8426885"/>
            <a:chOff x="-154767" y="-57150"/>
            <a:chExt cx="2945602" cy="2235693"/>
          </a:xfrm>
        </p:grpSpPr>
        <p:sp>
          <p:nvSpPr>
            <p:cNvPr id="26" name="Freeform 8"/>
            <p:cNvSpPr/>
            <p:nvPr/>
          </p:nvSpPr>
          <p:spPr>
            <a:xfrm>
              <a:off x="-154767" y="159056"/>
              <a:ext cx="2945602" cy="2019487"/>
            </a:xfrm>
            <a:custGeom>
              <a:avLst/>
              <a:gdLst/>
              <a:ahLst/>
              <a:cxnLst/>
              <a:rect l="l" t="t" r="r" b="b"/>
              <a:pathLst>
                <a:path w="2478820" h="2163797">
                  <a:moveTo>
                    <a:pt x="27968" y="0"/>
                  </a:moveTo>
                  <a:lnTo>
                    <a:pt x="2450852" y="0"/>
                  </a:lnTo>
                  <a:cubicBezTo>
                    <a:pt x="2458270" y="0"/>
                    <a:pt x="2465383" y="2947"/>
                    <a:pt x="2470628" y="8192"/>
                  </a:cubicBezTo>
                  <a:cubicBezTo>
                    <a:pt x="2475873" y="13436"/>
                    <a:pt x="2478820" y="20550"/>
                    <a:pt x="2478820" y="27968"/>
                  </a:cubicBezTo>
                  <a:lnTo>
                    <a:pt x="2478820" y="2135830"/>
                  </a:lnTo>
                  <a:cubicBezTo>
                    <a:pt x="2478820" y="2143247"/>
                    <a:pt x="2475873" y="2150361"/>
                    <a:pt x="2470628" y="2155606"/>
                  </a:cubicBezTo>
                  <a:cubicBezTo>
                    <a:pt x="2465383" y="2160851"/>
                    <a:pt x="2458270" y="2163797"/>
                    <a:pt x="2450852" y="2163797"/>
                  </a:cubicBezTo>
                  <a:lnTo>
                    <a:pt x="27968" y="2163797"/>
                  </a:lnTo>
                  <a:cubicBezTo>
                    <a:pt x="20550" y="2163797"/>
                    <a:pt x="13436" y="2160851"/>
                    <a:pt x="8192" y="2155606"/>
                  </a:cubicBezTo>
                  <a:cubicBezTo>
                    <a:pt x="2947" y="2150361"/>
                    <a:pt x="0" y="2143247"/>
                    <a:pt x="0" y="2135830"/>
                  </a:cubicBezTo>
                  <a:lnTo>
                    <a:pt x="0" y="27968"/>
                  </a:lnTo>
                  <a:cubicBezTo>
                    <a:pt x="0" y="20550"/>
                    <a:pt x="2947" y="13436"/>
                    <a:pt x="8192" y="8192"/>
                  </a:cubicBezTo>
                  <a:cubicBezTo>
                    <a:pt x="13436" y="2947"/>
                    <a:pt x="20550" y="0"/>
                    <a:pt x="27968" y="0"/>
                  </a:cubicBezTo>
                  <a:close/>
                </a:path>
              </a:pathLst>
            </a:custGeom>
            <a:solidFill>
              <a:srgbClr val="6A9D72"/>
            </a:solidFill>
            <a:ln w="76200" cap="rnd">
              <a:solidFill>
                <a:srgbClr val="FEFEFE"/>
              </a:solidFill>
              <a:prstDash val="solid"/>
              <a:round/>
            </a:ln>
          </p:spPr>
          <p:txBody>
            <a:bodyPr/>
            <a:lstStyle/>
            <a:p>
              <a:r>
                <a:rPr lang="tr-TR" sz="2800" b="1" i="1" dirty="0" smtClean="0">
                  <a:solidFill>
                    <a:schemeClr val="bg1"/>
                  </a:solidFill>
                </a:rPr>
                <a:t> </a:t>
              </a:r>
              <a:r>
                <a:rPr lang="tr-TR" b="1" dirty="0" smtClean="0">
                  <a:solidFill>
                    <a:schemeClr val="bg1"/>
                  </a:solidFill>
                </a:rPr>
                <a:t>Tarih</a:t>
              </a:r>
              <a:endParaRPr lang="tr-TR" sz="2800" b="1" dirty="0">
                <a:solidFill>
                  <a:schemeClr val="bg1"/>
                </a:solidFill>
              </a:endParaRPr>
            </a:p>
          </p:txBody>
        </p:sp>
        <p:sp>
          <p:nvSpPr>
            <p:cNvPr id="27" name="TextBox 9"/>
            <p:cNvSpPr txBox="1"/>
            <p:nvPr/>
          </p:nvSpPr>
          <p:spPr>
            <a:xfrm>
              <a:off x="0" y="-57150"/>
              <a:ext cx="2478820" cy="2220947"/>
            </a:xfrm>
            <a:prstGeom prst="rect">
              <a:avLst/>
            </a:prstGeom>
          </p:spPr>
          <p:txBody>
            <a:bodyPr lIns="50800" tIns="50800" rIns="50800" bIns="50800" rtlCol="0" anchor="ctr"/>
            <a:lstStyle/>
            <a:p>
              <a:pPr algn="ctr">
                <a:lnSpc>
                  <a:spcPts val="3611"/>
                </a:lnSpc>
              </a:pPr>
              <a:endParaRPr dirty="0"/>
            </a:p>
          </p:txBody>
        </p:sp>
      </p:grpSp>
      <p:sp>
        <p:nvSpPr>
          <p:cNvPr id="28" name="AutoShape 11"/>
          <p:cNvSpPr/>
          <p:nvPr/>
        </p:nvSpPr>
        <p:spPr>
          <a:xfrm flipH="1">
            <a:off x="188556" y="1953809"/>
            <a:ext cx="10659397" cy="1027"/>
          </a:xfrm>
          <a:prstGeom prst="line">
            <a:avLst/>
          </a:prstGeom>
          <a:ln w="38100" cap="flat">
            <a:solidFill>
              <a:srgbClr val="FFFFFF"/>
            </a:solidFill>
            <a:prstDash val="solid"/>
            <a:headEnd type="none" w="sm" len="sm"/>
            <a:tailEnd type="none" w="sm" len="sm"/>
          </a:ln>
        </p:spPr>
      </p:sp>
      <p:sp>
        <p:nvSpPr>
          <p:cNvPr id="29" name="AutoShape 11"/>
          <p:cNvSpPr/>
          <p:nvPr/>
        </p:nvSpPr>
        <p:spPr>
          <a:xfrm flipH="1">
            <a:off x="219033" y="2463476"/>
            <a:ext cx="10628920" cy="30745"/>
          </a:xfrm>
          <a:prstGeom prst="line">
            <a:avLst/>
          </a:prstGeom>
          <a:ln w="38100" cap="flat">
            <a:solidFill>
              <a:srgbClr val="FFFFFF"/>
            </a:solidFill>
            <a:prstDash val="solid"/>
            <a:headEnd type="none" w="sm" len="sm"/>
            <a:tailEnd type="none" w="sm" len="sm"/>
          </a:ln>
        </p:spPr>
      </p:sp>
      <p:sp>
        <p:nvSpPr>
          <p:cNvPr id="30" name="AutoShape 11"/>
          <p:cNvSpPr/>
          <p:nvPr/>
        </p:nvSpPr>
        <p:spPr>
          <a:xfrm flipH="1" flipV="1">
            <a:off x="188553" y="3012266"/>
            <a:ext cx="10659401" cy="3988"/>
          </a:xfrm>
          <a:prstGeom prst="line">
            <a:avLst/>
          </a:prstGeom>
          <a:ln w="38100" cap="flat">
            <a:solidFill>
              <a:srgbClr val="FFFFFF"/>
            </a:solidFill>
            <a:prstDash val="solid"/>
            <a:headEnd type="none" w="sm" len="sm"/>
            <a:tailEnd type="none" w="sm" len="sm"/>
          </a:ln>
        </p:spPr>
      </p:sp>
      <p:sp>
        <p:nvSpPr>
          <p:cNvPr id="31" name="AutoShape 11"/>
          <p:cNvSpPr/>
          <p:nvPr/>
        </p:nvSpPr>
        <p:spPr>
          <a:xfrm rot="5400000" flipH="1">
            <a:off x="382075" y="2620976"/>
            <a:ext cx="2297140" cy="13505"/>
          </a:xfrm>
          <a:prstGeom prst="line">
            <a:avLst/>
          </a:prstGeom>
          <a:ln w="38100" cap="flat">
            <a:solidFill>
              <a:srgbClr val="FFFFFF"/>
            </a:solidFill>
            <a:prstDash val="solid"/>
            <a:headEnd type="none" w="sm" len="sm"/>
            <a:tailEnd type="none" w="sm" len="sm"/>
          </a:ln>
        </p:spPr>
      </p:sp>
      <p:sp>
        <p:nvSpPr>
          <p:cNvPr id="32" name="AutoShape 11"/>
          <p:cNvSpPr/>
          <p:nvPr/>
        </p:nvSpPr>
        <p:spPr>
          <a:xfrm flipH="1">
            <a:off x="291111" y="3770517"/>
            <a:ext cx="10556844" cy="0"/>
          </a:xfrm>
          <a:prstGeom prst="line">
            <a:avLst/>
          </a:prstGeom>
          <a:ln w="38100" cap="flat">
            <a:solidFill>
              <a:srgbClr val="FFFFFF"/>
            </a:solidFill>
            <a:prstDash val="solid"/>
            <a:headEnd type="none" w="sm" len="sm"/>
            <a:tailEnd type="none" w="sm" len="sm"/>
          </a:ln>
        </p:spPr>
        <p:txBody>
          <a:bodyPr/>
          <a:lstStyle/>
          <a:p>
            <a:endParaRPr lang="tr-TR" dirty="0"/>
          </a:p>
        </p:txBody>
      </p:sp>
      <p:sp>
        <p:nvSpPr>
          <p:cNvPr id="33" name="Dikdörtgen 32"/>
          <p:cNvSpPr/>
          <p:nvPr/>
        </p:nvSpPr>
        <p:spPr>
          <a:xfrm>
            <a:off x="291111" y="3120998"/>
            <a:ext cx="1285785" cy="369332"/>
          </a:xfrm>
          <a:prstGeom prst="rect">
            <a:avLst/>
          </a:prstGeom>
        </p:spPr>
        <p:txBody>
          <a:bodyPr wrap="square">
            <a:spAutoFit/>
          </a:bodyPr>
          <a:lstStyle/>
          <a:p>
            <a:r>
              <a:rPr lang="tr-TR" b="1" dirty="0">
                <a:solidFill>
                  <a:schemeClr val="bg1"/>
                </a:solidFill>
              </a:rPr>
              <a:t>İşbirliği</a:t>
            </a:r>
          </a:p>
        </p:txBody>
      </p:sp>
      <p:sp>
        <p:nvSpPr>
          <p:cNvPr id="34" name="Dikdörtgen 33"/>
          <p:cNvSpPr/>
          <p:nvPr/>
        </p:nvSpPr>
        <p:spPr>
          <a:xfrm>
            <a:off x="291111" y="2023977"/>
            <a:ext cx="860124" cy="369332"/>
          </a:xfrm>
          <a:prstGeom prst="rect">
            <a:avLst/>
          </a:prstGeom>
        </p:spPr>
        <p:txBody>
          <a:bodyPr wrap="square">
            <a:spAutoFit/>
          </a:bodyPr>
          <a:lstStyle/>
          <a:p>
            <a:r>
              <a:rPr lang="tr-TR" b="1" dirty="0">
                <a:solidFill>
                  <a:schemeClr val="bg1"/>
                </a:solidFill>
              </a:rPr>
              <a:t>Saat</a:t>
            </a:r>
          </a:p>
        </p:txBody>
      </p:sp>
      <p:sp>
        <p:nvSpPr>
          <p:cNvPr id="35" name="Dikdörtgen 34"/>
          <p:cNvSpPr/>
          <p:nvPr/>
        </p:nvSpPr>
        <p:spPr>
          <a:xfrm>
            <a:off x="333960" y="2489046"/>
            <a:ext cx="801676" cy="523220"/>
          </a:xfrm>
          <a:prstGeom prst="rect">
            <a:avLst/>
          </a:prstGeom>
        </p:spPr>
        <p:txBody>
          <a:bodyPr wrap="square">
            <a:spAutoFit/>
          </a:bodyPr>
          <a:lstStyle/>
          <a:p>
            <a:endParaRPr lang="tr-TR" sz="2800" b="1" i="1" dirty="0">
              <a:solidFill>
                <a:schemeClr val="bg1"/>
              </a:solidFill>
            </a:endParaRPr>
          </a:p>
        </p:txBody>
      </p:sp>
      <p:grpSp>
        <p:nvGrpSpPr>
          <p:cNvPr id="36" name="Group 10"/>
          <p:cNvGrpSpPr/>
          <p:nvPr/>
        </p:nvGrpSpPr>
        <p:grpSpPr>
          <a:xfrm>
            <a:off x="219036" y="268042"/>
            <a:ext cx="10737018" cy="1028700"/>
            <a:chOff x="0" y="0"/>
            <a:chExt cx="3703986" cy="232655"/>
          </a:xfrm>
          <a:effectLst>
            <a:outerShdw blurRad="50800" dist="38100" dir="2700000" algn="tl" rotWithShape="0">
              <a:prstClr val="black">
                <a:alpha val="40000"/>
              </a:prstClr>
            </a:outerShdw>
          </a:effectLst>
        </p:grpSpPr>
        <p:sp>
          <p:nvSpPr>
            <p:cNvPr id="37"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a:ln>
              <a:noFill/>
            </a:ln>
          </p:spPr>
        </p:sp>
        <p:sp>
          <p:nvSpPr>
            <p:cNvPr id="38"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39" name="Dikdörtgen 38"/>
          <p:cNvSpPr/>
          <p:nvPr/>
        </p:nvSpPr>
        <p:spPr>
          <a:xfrm>
            <a:off x="188553" y="223061"/>
            <a:ext cx="10479447" cy="1077218"/>
          </a:xfrm>
          <a:prstGeom prst="rect">
            <a:avLst/>
          </a:prstGeom>
        </p:spPr>
        <p:txBody>
          <a:bodyPr wrap="square" anchor="ctr">
            <a:spAutoFit/>
          </a:bodyPr>
          <a:lstStyle/>
          <a:p>
            <a:pPr algn="ctr"/>
            <a:r>
              <a:rPr lang="tr-TR" sz="3200" b="1" dirty="0" smtClean="0">
                <a:solidFill>
                  <a:srgbClr val="FFFFFF"/>
                </a:solidFill>
              </a:rPr>
              <a:t>Zonguldak Milli Eğitim Müdürlüğü İle İş Birliği ve Eğitim Protokolü İmzalandı</a:t>
            </a:r>
            <a:endParaRPr lang="tr-TR" sz="3200" b="1" dirty="0">
              <a:solidFill>
                <a:srgbClr val="FFFFFF"/>
              </a:solidFill>
            </a:endParaRPr>
          </a:p>
        </p:txBody>
      </p:sp>
      <p:sp>
        <p:nvSpPr>
          <p:cNvPr id="13" name="Dikdörtgen 12"/>
          <p:cNvSpPr/>
          <p:nvPr/>
        </p:nvSpPr>
        <p:spPr>
          <a:xfrm>
            <a:off x="1553468" y="1527884"/>
            <a:ext cx="1242648" cy="451406"/>
          </a:xfrm>
          <a:prstGeom prst="rect">
            <a:avLst/>
          </a:prstGeom>
        </p:spPr>
        <p:txBody>
          <a:bodyPr wrap="none">
            <a:spAutoFit/>
          </a:bodyPr>
          <a:lstStyle/>
          <a:p>
            <a:pPr>
              <a:lnSpc>
                <a:spcPts val="3080"/>
              </a:lnSpc>
            </a:pPr>
            <a:r>
              <a:rPr lang="tr-TR" b="1" dirty="0" smtClean="0">
                <a:solidFill>
                  <a:schemeClr val="bg1"/>
                </a:solidFill>
              </a:rPr>
              <a:t>14.01.2025</a:t>
            </a:r>
            <a:endParaRPr lang="en-US" b="1" dirty="0">
              <a:solidFill>
                <a:schemeClr val="bg1"/>
              </a:solidFill>
            </a:endParaRPr>
          </a:p>
        </p:txBody>
      </p:sp>
      <p:sp>
        <p:nvSpPr>
          <p:cNvPr id="14" name="Dikdörtgen 13"/>
          <p:cNvSpPr/>
          <p:nvPr/>
        </p:nvSpPr>
        <p:spPr>
          <a:xfrm>
            <a:off x="291111" y="2494647"/>
            <a:ext cx="483594" cy="369332"/>
          </a:xfrm>
          <a:prstGeom prst="rect">
            <a:avLst/>
          </a:prstGeom>
        </p:spPr>
        <p:txBody>
          <a:bodyPr wrap="none">
            <a:spAutoFit/>
          </a:bodyPr>
          <a:lstStyle/>
          <a:p>
            <a:r>
              <a:rPr lang="tr-TR" b="1" dirty="0">
                <a:solidFill>
                  <a:schemeClr val="bg1"/>
                </a:solidFill>
              </a:rPr>
              <a:t>Yer</a:t>
            </a:r>
          </a:p>
        </p:txBody>
      </p:sp>
      <p:sp>
        <p:nvSpPr>
          <p:cNvPr id="19" name="Dikdörtgen 18"/>
          <p:cNvSpPr/>
          <p:nvPr/>
        </p:nvSpPr>
        <p:spPr>
          <a:xfrm>
            <a:off x="1495857" y="1962008"/>
            <a:ext cx="1394934" cy="489878"/>
          </a:xfrm>
          <a:prstGeom prst="rect">
            <a:avLst/>
          </a:prstGeom>
        </p:spPr>
        <p:txBody>
          <a:bodyPr wrap="none">
            <a:spAutoFit/>
          </a:bodyPr>
          <a:lstStyle/>
          <a:p>
            <a:pPr>
              <a:lnSpc>
                <a:spcPts val="3080"/>
              </a:lnSpc>
            </a:pPr>
            <a:r>
              <a:rPr lang="tr-TR" sz="2800" b="1" i="1" dirty="0">
                <a:solidFill>
                  <a:srgbClr val="FFFFFF"/>
                </a:solidFill>
              </a:rPr>
              <a:t> </a:t>
            </a:r>
            <a:r>
              <a:rPr lang="tr-TR" b="1" dirty="0" smtClean="0">
                <a:solidFill>
                  <a:schemeClr val="bg1"/>
                </a:solidFill>
              </a:rPr>
              <a:t>15.00-16.00</a:t>
            </a:r>
            <a:endParaRPr lang="tr-TR" b="1" dirty="0">
              <a:solidFill>
                <a:schemeClr val="bg1"/>
              </a:solidFill>
            </a:endParaRPr>
          </a:p>
        </p:txBody>
      </p:sp>
      <p:sp>
        <p:nvSpPr>
          <p:cNvPr id="24" name="Dikdörtgen 23"/>
          <p:cNvSpPr/>
          <p:nvPr/>
        </p:nvSpPr>
        <p:spPr>
          <a:xfrm>
            <a:off x="1523892" y="2497145"/>
            <a:ext cx="4221284" cy="489878"/>
          </a:xfrm>
          <a:prstGeom prst="rect">
            <a:avLst/>
          </a:prstGeom>
        </p:spPr>
        <p:txBody>
          <a:bodyPr wrap="none">
            <a:spAutoFit/>
          </a:bodyPr>
          <a:lstStyle/>
          <a:p>
            <a:pPr>
              <a:lnSpc>
                <a:spcPts val="3080"/>
              </a:lnSpc>
            </a:pPr>
            <a:r>
              <a:rPr lang="tr-TR" b="1" dirty="0" smtClean="0">
                <a:solidFill>
                  <a:schemeClr val="bg1"/>
                </a:solidFill>
              </a:rPr>
              <a:t>Zonguldak İl Milli Eğitim Müdürlüğü Binası</a:t>
            </a:r>
            <a:endParaRPr lang="en-US" b="1" dirty="0">
              <a:solidFill>
                <a:schemeClr val="bg1"/>
              </a:solidFill>
            </a:endParaRPr>
          </a:p>
        </p:txBody>
      </p:sp>
      <p:sp>
        <p:nvSpPr>
          <p:cNvPr id="3" name="Dikdörtgen 2"/>
          <p:cNvSpPr/>
          <p:nvPr/>
        </p:nvSpPr>
        <p:spPr>
          <a:xfrm>
            <a:off x="370678" y="4005502"/>
            <a:ext cx="10115196" cy="4093428"/>
          </a:xfrm>
          <a:prstGeom prst="rect">
            <a:avLst/>
          </a:prstGeom>
        </p:spPr>
        <p:txBody>
          <a:bodyPr wrap="square">
            <a:spAutoFit/>
          </a:bodyPr>
          <a:lstStyle/>
          <a:p>
            <a:pPr algn="just" fontAlgn="base"/>
            <a:r>
              <a:rPr lang="tr-TR" sz="2000" i="1" dirty="0" smtClean="0">
                <a:solidFill>
                  <a:schemeClr val="bg1"/>
                </a:solidFill>
              </a:rPr>
              <a:t>Millî Eğitim Bakanlığı tarafından başlatılan Öğretmen Akademileri çalışmalarının 2024-2025 Eğitim Öğretim yılı kapsamında; Ulusal Zonguldak Kömür </a:t>
            </a:r>
            <a:r>
              <a:rPr lang="tr-TR" sz="2000" i="1" dirty="0" err="1" smtClean="0">
                <a:solidFill>
                  <a:schemeClr val="bg1"/>
                </a:solidFill>
              </a:rPr>
              <a:t>Jeoparkı</a:t>
            </a:r>
            <a:r>
              <a:rPr lang="tr-TR" sz="2000" i="1" dirty="0" smtClean="0">
                <a:solidFill>
                  <a:schemeClr val="bg1"/>
                </a:solidFill>
              </a:rPr>
              <a:t> Müdürlüğü ve İl Milli Eğitim Müdürlüğü arasında "İş birliği ve Eğitim Protokolü" imzalandı.</a:t>
            </a:r>
            <a:br>
              <a:rPr lang="tr-TR" sz="2000" i="1" dirty="0" smtClean="0">
                <a:solidFill>
                  <a:schemeClr val="bg1"/>
                </a:solidFill>
              </a:rPr>
            </a:br>
            <a:r>
              <a:rPr lang="tr-TR" sz="2000" i="1" dirty="0" smtClean="0">
                <a:solidFill>
                  <a:schemeClr val="bg1"/>
                </a:solidFill>
              </a:rPr>
              <a:t>Ulusal Zonguldak Kömür </a:t>
            </a:r>
            <a:r>
              <a:rPr lang="tr-TR" sz="2000" i="1" dirty="0" err="1" smtClean="0">
                <a:solidFill>
                  <a:schemeClr val="bg1"/>
                </a:solidFill>
              </a:rPr>
              <a:t>Jeoparkı</a:t>
            </a:r>
            <a:r>
              <a:rPr lang="tr-TR" sz="2000" i="1" dirty="0" smtClean="0">
                <a:solidFill>
                  <a:schemeClr val="bg1"/>
                </a:solidFill>
              </a:rPr>
              <a:t> Müdür Yardımcımız Sayın Arda Yılmaz ve İl Milli Eğitim Müdürü Sayın Osman </a:t>
            </a:r>
            <a:r>
              <a:rPr lang="tr-TR" sz="2000" i="1" dirty="0" err="1" smtClean="0">
                <a:solidFill>
                  <a:schemeClr val="bg1"/>
                </a:solidFill>
              </a:rPr>
              <a:t>Bozkan</a:t>
            </a:r>
            <a:r>
              <a:rPr lang="tr-TR" sz="2000" i="1" dirty="0" smtClean="0">
                <a:solidFill>
                  <a:schemeClr val="bg1"/>
                </a:solidFill>
              </a:rPr>
              <a:t> tarafından imzalanan protokolün amacı; ilimizde görev yapan öğretmen ve yöneticilerin, ilimizin sahip olduğu jeolojik, kültürel ve doğal mirasın korunması, tanıtılması, ulusal ve uluslararası düzeyde tescil edilmesi sürecinde iş birliği sağlamak ve bölgenin eğitim, kültür ve doğal miras alanlarında sürdürebilir gelişimini desteklemektir. Bu bağlamda atölye çalışmaları yapılması, tanıtım,</a:t>
            </a:r>
            <a:br>
              <a:rPr lang="tr-TR" sz="2000" i="1" dirty="0" smtClean="0">
                <a:solidFill>
                  <a:schemeClr val="bg1"/>
                </a:solidFill>
              </a:rPr>
            </a:br>
            <a:r>
              <a:rPr lang="tr-TR" sz="2000" i="1" dirty="0" smtClean="0">
                <a:solidFill>
                  <a:schemeClr val="bg1"/>
                </a:solidFill>
              </a:rPr>
              <a:t>farkındalık ve bilgilendirme faaliyetleri gerçekleştirilmesi, gezi, etkinlik ve organizasyonlar düzenlenmesi amaçlanmaktadır.</a:t>
            </a:r>
            <a:br>
              <a:rPr lang="tr-TR" sz="2000" i="1" dirty="0" smtClean="0">
                <a:solidFill>
                  <a:schemeClr val="bg1"/>
                </a:solidFill>
              </a:rPr>
            </a:br>
            <a:r>
              <a:rPr lang="tr-TR" sz="2000" i="1" dirty="0" smtClean="0">
                <a:solidFill>
                  <a:schemeClr val="bg1"/>
                </a:solidFill>
              </a:rPr>
              <a:t>İmzalanan protokol, ilimizin değerli öğretmen ve yöneticilerin sosyal ve kültürel yönden desteklenmesine de katkı sağlayacaktır.</a:t>
            </a:r>
            <a:endParaRPr lang="tr-TR" sz="2000" i="1" dirty="0">
              <a:solidFill>
                <a:schemeClr val="bg1"/>
              </a:solidFill>
            </a:endParaRPr>
          </a:p>
        </p:txBody>
      </p:sp>
      <p:sp>
        <p:nvSpPr>
          <p:cNvPr id="4" name="Dikdörtgen 3"/>
          <p:cNvSpPr/>
          <p:nvPr/>
        </p:nvSpPr>
        <p:spPr>
          <a:xfrm>
            <a:off x="1552087" y="3124186"/>
            <a:ext cx="8703252" cy="369332"/>
          </a:xfrm>
          <a:prstGeom prst="rect">
            <a:avLst/>
          </a:prstGeom>
        </p:spPr>
        <p:txBody>
          <a:bodyPr wrap="square">
            <a:spAutoFit/>
          </a:bodyPr>
          <a:lstStyle/>
          <a:p>
            <a:r>
              <a:rPr lang="tr-TR" b="1" dirty="0">
                <a:solidFill>
                  <a:srgbClr val="FFFFFF"/>
                </a:solidFill>
              </a:rPr>
              <a:t>Ulusal Zonguldak Kömür </a:t>
            </a:r>
            <a:r>
              <a:rPr lang="tr-TR" b="1" dirty="0" err="1" smtClean="0">
                <a:solidFill>
                  <a:srgbClr val="FFFFFF"/>
                </a:solidFill>
              </a:rPr>
              <a:t>Jeoparkı</a:t>
            </a:r>
            <a:r>
              <a:rPr lang="tr-TR" b="1" dirty="0" smtClean="0">
                <a:solidFill>
                  <a:srgbClr val="FFFFFF"/>
                </a:solidFill>
              </a:rPr>
              <a:t>-</a:t>
            </a:r>
            <a:r>
              <a:rPr lang="tr-TR" b="1" dirty="0">
                <a:solidFill>
                  <a:schemeClr val="bg1"/>
                </a:solidFill>
              </a:rPr>
              <a:t> Zonguldak İl Milli Eğitim Müdürlüğü </a:t>
            </a:r>
            <a:endParaRPr lang="en-US" b="1" dirty="0">
              <a:solidFill>
                <a:srgbClr val="FFFFFF"/>
              </a:solidFill>
            </a:endParaRPr>
          </a:p>
        </p:txBody>
      </p:sp>
      <p:pic>
        <p:nvPicPr>
          <p:cNvPr id="5" name="Resim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10119689" y="1492666"/>
            <a:ext cx="8859531" cy="6410290"/>
          </a:xfrm>
          <a:prstGeom prst="rect">
            <a:avLst/>
          </a:prstGeom>
        </p:spPr>
      </p:pic>
    </p:spTree>
    <p:extLst>
      <p:ext uri="{BB962C8B-B14F-4D97-AF65-F5344CB8AC3E}">
        <p14:creationId xmlns:p14="http://schemas.microsoft.com/office/powerpoint/2010/main" val="629437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6A9D72"/>
        </a:solidFill>
        <a:effectLst/>
      </p:bgPr>
    </p:bg>
    <p:spTree>
      <p:nvGrpSpPr>
        <p:cNvPr id="1" name=""/>
        <p:cNvGrpSpPr/>
        <p:nvPr/>
      </p:nvGrpSpPr>
      <p:grpSpPr>
        <a:xfrm>
          <a:off x="0" y="0"/>
          <a:ext cx="0" cy="0"/>
          <a:chOff x="0" y="0"/>
          <a:chExt cx="0" cy="0"/>
        </a:xfrm>
      </p:grpSpPr>
      <p:grpSp>
        <p:nvGrpSpPr>
          <p:cNvPr id="10" name="Group 10"/>
          <p:cNvGrpSpPr/>
          <p:nvPr/>
        </p:nvGrpSpPr>
        <p:grpSpPr>
          <a:xfrm>
            <a:off x="0" y="9284157"/>
            <a:ext cx="18288000" cy="1028700"/>
            <a:chOff x="0" y="0"/>
            <a:chExt cx="3703986" cy="232655"/>
          </a:xfrm>
        </p:grpSpPr>
        <p:sp>
          <p:nvSpPr>
            <p:cNvPr id="11"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p:spPr>
        </p:sp>
        <p:sp>
          <p:nvSpPr>
            <p:cNvPr id="12"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15" name="TextBox 15"/>
          <p:cNvSpPr txBox="1"/>
          <p:nvPr/>
        </p:nvSpPr>
        <p:spPr>
          <a:xfrm rot="7630503">
            <a:off x="14581667" y="10332316"/>
            <a:ext cx="6233878" cy="8824587"/>
          </a:xfrm>
          <a:prstGeom prst="rect">
            <a:avLst/>
          </a:prstGeom>
        </p:spPr>
        <p:txBody>
          <a:bodyPr lIns="50800" tIns="50800" rIns="50800" bIns="50800" rtlCol="0" anchor="ctr"/>
          <a:lstStyle/>
          <a:p>
            <a:pPr algn="ctr">
              <a:lnSpc>
                <a:spcPts val="3080"/>
              </a:lnSpc>
            </a:pPr>
            <a:endParaRPr/>
          </a:p>
        </p:txBody>
      </p:sp>
      <p:grpSp>
        <p:nvGrpSpPr>
          <p:cNvPr id="16" name="Group 16"/>
          <p:cNvGrpSpPr/>
          <p:nvPr/>
        </p:nvGrpSpPr>
        <p:grpSpPr>
          <a:xfrm>
            <a:off x="0" y="9127574"/>
            <a:ext cx="18288000" cy="359409"/>
            <a:chOff x="0" y="0"/>
            <a:chExt cx="2907550" cy="27671"/>
          </a:xfrm>
        </p:grpSpPr>
        <p:sp>
          <p:nvSpPr>
            <p:cNvPr id="17" name="Freeform 17"/>
            <p:cNvSpPr/>
            <p:nvPr/>
          </p:nvSpPr>
          <p:spPr>
            <a:xfrm>
              <a:off x="0" y="0"/>
              <a:ext cx="2907550" cy="27671"/>
            </a:xfrm>
            <a:custGeom>
              <a:avLst/>
              <a:gdLst/>
              <a:ahLst/>
              <a:cxnLst/>
              <a:rect l="l" t="t" r="r" b="b"/>
              <a:pathLst>
                <a:path w="2907550" h="27671">
                  <a:moveTo>
                    <a:pt x="2823" y="0"/>
                  </a:moveTo>
                  <a:lnTo>
                    <a:pt x="2904727" y="0"/>
                  </a:lnTo>
                  <a:cubicBezTo>
                    <a:pt x="2905476" y="0"/>
                    <a:pt x="2906194" y="297"/>
                    <a:pt x="2906724" y="827"/>
                  </a:cubicBezTo>
                  <a:cubicBezTo>
                    <a:pt x="2907253" y="1356"/>
                    <a:pt x="2907550" y="2074"/>
                    <a:pt x="2907550" y="2823"/>
                  </a:cubicBezTo>
                  <a:lnTo>
                    <a:pt x="2907550" y="24847"/>
                  </a:lnTo>
                  <a:cubicBezTo>
                    <a:pt x="2907550" y="25596"/>
                    <a:pt x="2907253" y="26314"/>
                    <a:pt x="2906724" y="26844"/>
                  </a:cubicBezTo>
                  <a:cubicBezTo>
                    <a:pt x="2906194" y="27373"/>
                    <a:pt x="2905476" y="27671"/>
                    <a:pt x="2904727" y="27671"/>
                  </a:cubicBezTo>
                  <a:lnTo>
                    <a:pt x="2823" y="27671"/>
                  </a:lnTo>
                  <a:cubicBezTo>
                    <a:pt x="2074" y="27671"/>
                    <a:pt x="1356" y="27373"/>
                    <a:pt x="827" y="26844"/>
                  </a:cubicBezTo>
                  <a:cubicBezTo>
                    <a:pt x="297" y="26314"/>
                    <a:pt x="0" y="25596"/>
                    <a:pt x="0" y="24847"/>
                  </a:cubicBezTo>
                  <a:lnTo>
                    <a:pt x="0" y="2823"/>
                  </a:lnTo>
                  <a:cubicBezTo>
                    <a:pt x="0" y="2074"/>
                    <a:pt x="297" y="1356"/>
                    <a:pt x="827" y="827"/>
                  </a:cubicBezTo>
                  <a:cubicBezTo>
                    <a:pt x="1356" y="297"/>
                    <a:pt x="2074" y="0"/>
                    <a:pt x="2823" y="0"/>
                  </a:cubicBezTo>
                  <a:close/>
                </a:path>
              </a:pathLst>
            </a:custGeom>
            <a:solidFill>
              <a:srgbClr val="6A9D72"/>
            </a:solidFill>
            <a:ln cap="sq">
              <a:noFill/>
              <a:prstDash val="solid"/>
              <a:miter/>
            </a:ln>
          </p:spPr>
        </p:sp>
        <p:sp>
          <p:nvSpPr>
            <p:cNvPr id="18" name="TextBox 18"/>
            <p:cNvSpPr txBox="1"/>
            <p:nvPr/>
          </p:nvSpPr>
          <p:spPr>
            <a:xfrm>
              <a:off x="0" y="-38100"/>
              <a:ext cx="2907550" cy="65771"/>
            </a:xfrm>
            <a:prstGeom prst="rect">
              <a:avLst/>
            </a:prstGeom>
          </p:spPr>
          <p:txBody>
            <a:bodyPr lIns="50800" tIns="50800" rIns="50800" bIns="50800" rtlCol="0" anchor="ctr"/>
            <a:lstStyle/>
            <a:p>
              <a:pPr algn="ctr">
                <a:lnSpc>
                  <a:spcPts val="3080"/>
                </a:lnSpc>
              </a:pPr>
              <a:endParaRPr/>
            </a:p>
          </p:txBody>
        </p:sp>
      </p:grpSp>
      <p:sp>
        <p:nvSpPr>
          <p:cNvPr id="20" name="TextBox 20"/>
          <p:cNvSpPr txBox="1"/>
          <p:nvPr/>
        </p:nvSpPr>
        <p:spPr>
          <a:xfrm>
            <a:off x="13768057" y="9608713"/>
            <a:ext cx="4254644" cy="517962"/>
          </a:xfrm>
          <a:prstGeom prst="rect">
            <a:avLst/>
          </a:prstGeom>
        </p:spPr>
        <p:txBody>
          <a:bodyPr wrap="square" lIns="0" tIns="0" rIns="0" bIns="0" rtlCol="0" anchor="t">
            <a:spAutoFit/>
          </a:bodyPr>
          <a:lstStyle/>
          <a:p>
            <a:pPr algn="l">
              <a:lnSpc>
                <a:spcPts val="4429"/>
              </a:lnSpc>
            </a:pPr>
            <a:r>
              <a:rPr lang="en-US" sz="2800" spc="44" dirty="0" err="1">
                <a:solidFill>
                  <a:srgbClr val="FFFFFF"/>
                </a:solidFill>
              </a:rPr>
              <a:t>zonguldakgeopark</a:t>
            </a:r>
            <a:endParaRPr lang="en-US" sz="3164" spc="44" dirty="0">
              <a:solidFill>
                <a:srgbClr val="FFFFFF"/>
              </a:solidFill>
            </a:endParaRPr>
          </a:p>
        </p:txBody>
      </p:sp>
      <p:sp>
        <p:nvSpPr>
          <p:cNvPr id="21" name="Freeform 21"/>
          <p:cNvSpPr/>
          <p:nvPr/>
        </p:nvSpPr>
        <p:spPr>
          <a:xfrm>
            <a:off x="12398639" y="9609599"/>
            <a:ext cx="1270282" cy="662425"/>
          </a:xfrm>
          <a:custGeom>
            <a:avLst/>
            <a:gdLst/>
            <a:ahLst/>
            <a:cxnLst/>
            <a:rect l="l" t="t" r="r" b="b"/>
            <a:pathLst>
              <a:path w="1270282" h="662425">
                <a:moveTo>
                  <a:pt x="0" y="0"/>
                </a:moveTo>
                <a:lnTo>
                  <a:pt x="1270281" y="0"/>
                </a:lnTo>
                <a:lnTo>
                  <a:pt x="1270281"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l="-120421"/>
            </a:stretch>
          </a:blipFill>
        </p:spPr>
      </p:sp>
      <p:sp>
        <p:nvSpPr>
          <p:cNvPr id="22" name="Freeform 22"/>
          <p:cNvSpPr/>
          <p:nvPr/>
        </p:nvSpPr>
        <p:spPr>
          <a:xfrm>
            <a:off x="11899119" y="9683739"/>
            <a:ext cx="514144" cy="514144"/>
          </a:xfrm>
          <a:custGeom>
            <a:avLst/>
            <a:gdLst/>
            <a:ahLst/>
            <a:cxnLst/>
            <a:rect l="l" t="t" r="r" b="b"/>
            <a:pathLst>
              <a:path w="514144" h="514144">
                <a:moveTo>
                  <a:pt x="0" y="0"/>
                </a:moveTo>
                <a:lnTo>
                  <a:pt x="514145" y="0"/>
                </a:lnTo>
                <a:lnTo>
                  <a:pt x="514145" y="514144"/>
                </a:lnTo>
                <a:lnTo>
                  <a:pt x="0" y="514144"/>
                </a:lnTo>
                <a:lnTo>
                  <a:pt x="0" y="0"/>
                </a:lnTo>
                <a:close/>
              </a:path>
            </a:pathLst>
          </a:custGeom>
          <a:blipFill>
            <a:blip r:embed="rId10"/>
            <a:stretch>
              <a:fillRect/>
            </a:stretch>
          </a:blipFill>
        </p:spPr>
      </p:sp>
      <p:sp>
        <p:nvSpPr>
          <p:cNvPr id="23" name="Freeform 23"/>
          <p:cNvSpPr/>
          <p:nvPr/>
        </p:nvSpPr>
        <p:spPr>
          <a:xfrm>
            <a:off x="10925574" y="9609599"/>
            <a:ext cx="1047261" cy="662425"/>
          </a:xfrm>
          <a:custGeom>
            <a:avLst/>
            <a:gdLst/>
            <a:ahLst/>
            <a:cxnLst/>
            <a:rect l="l" t="t" r="r" b="b"/>
            <a:pathLst>
              <a:path w="1047261" h="662425">
                <a:moveTo>
                  <a:pt x="0" y="0"/>
                </a:moveTo>
                <a:lnTo>
                  <a:pt x="1047260" y="0"/>
                </a:lnTo>
                <a:lnTo>
                  <a:pt x="1047260" y="662425"/>
                </a:lnTo>
                <a:lnTo>
                  <a:pt x="0" y="662425"/>
                </a:lnTo>
                <a:lnTo>
                  <a:pt x="0" y="0"/>
                </a:lnTo>
                <a:close/>
              </a:path>
            </a:pathLst>
          </a:custGeom>
          <a:blipFill>
            <a:blip r:embed="rId2">
              <a:extLst>
                <a:ext uri="{96DAC541-7B7A-43D3-8B79-37D633B846F1}">
                  <asvg:svgBlip xmlns:asvg="http://schemas.microsoft.com/office/drawing/2016/SVG/main" xmlns="" r:embed="rId9"/>
                </a:ext>
              </a:extLst>
            </a:blip>
            <a:stretch>
              <a:fillRect r="-167362"/>
            </a:stretch>
          </a:blipFill>
        </p:spPr>
      </p:sp>
      <p:grpSp>
        <p:nvGrpSpPr>
          <p:cNvPr id="25" name="Group 7"/>
          <p:cNvGrpSpPr/>
          <p:nvPr/>
        </p:nvGrpSpPr>
        <p:grpSpPr>
          <a:xfrm>
            <a:off x="188556" y="659856"/>
            <a:ext cx="10737018" cy="8827127"/>
            <a:chOff x="-154767" y="-57150"/>
            <a:chExt cx="2945602" cy="2235693"/>
          </a:xfrm>
        </p:grpSpPr>
        <p:sp>
          <p:nvSpPr>
            <p:cNvPr id="26" name="Freeform 8"/>
            <p:cNvSpPr/>
            <p:nvPr/>
          </p:nvSpPr>
          <p:spPr>
            <a:xfrm>
              <a:off x="-154767" y="159056"/>
              <a:ext cx="2945602" cy="2019487"/>
            </a:xfrm>
            <a:custGeom>
              <a:avLst/>
              <a:gdLst/>
              <a:ahLst/>
              <a:cxnLst/>
              <a:rect l="l" t="t" r="r" b="b"/>
              <a:pathLst>
                <a:path w="2478820" h="2163797">
                  <a:moveTo>
                    <a:pt x="27968" y="0"/>
                  </a:moveTo>
                  <a:lnTo>
                    <a:pt x="2450852" y="0"/>
                  </a:lnTo>
                  <a:cubicBezTo>
                    <a:pt x="2458270" y="0"/>
                    <a:pt x="2465383" y="2947"/>
                    <a:pt x="2470628" y="8192"/>
                  </a:cubicBezTo>
                  <a:cubicBezTo>
                    <a:pt x="2475873" y="13436"/>
                    <a:pt x="2478820" y="20550"/>
                    <a:pt x="2478820" y="27968"/>
                  </a:cubicBezTo>
                  <a:lnTo>
                    <a:pt x="2478820" y="2135830"/>
                  </a:lnTo>
                  <a:cubicBezTo>
                    <a:pt x="2478820" y="2143247"/>
                    <a:pt x="2475873" y="2150361"/>
                    <a:pt x="2470628" y="2155606"/>
                  </a:cubicBezTo>
                  <a:cubicBezTo>
                    <a:pt x="2465383" y="2160851"/>
                    <a:pt x="2458270" y="2163797"/>
                    <a:pt x="2450852" y="2163797"/>
                  </a:cubicBezTo>
                  <a:lnTo>
                    <a:pt x="27968" y="2163797"/>
                  </a:lnTo>
                  <a:cubicBezTo>
                    <a:pt x="20550" y="2163797"/>
                    <a:pt x="13436" y="2160851"/>
                    <a:pt x="8192" y="2155606"/>
                  </a:cubicBezTo>
                  <a:cubicBezTo>
                    <a:pt x="2947" y="2150361"/>
                    <a:pt x="0" y="2143247"/>
                    <a:pt x="0" y="2135830"/>
                  </a:cubicBezTo>
                  <a:lnTo>
                    <a:pt x="0" y="27968"/>
                  </a:lnTo>
                  <a:cubicBezTo>
                    <a:pt x="0" y="20550"/>
                    <a:pt x="2947" y="13436"/>
                    <a:pt x="8192" y="8192"/>
                  </a:cubicBezTo>
                  <a:cubicBezTo>
                    <a:pt x="13436" y="2947"/>
                    <a:pt x="20550" y="0"/>
                    <a:pt x="27968" y="0"/>
                  </a:cubicBezTo>
                  <a:close/>
                </a:path>
              </a:pathLst>
            </a:custGeom>
            <a:solidFill>
              <a:srgbClr val="6A9D72"/>
            </a:solidFill>
            <a:ln w="76200" cap="rnd">
              <a:solidFill>
                <a:srgbClr val="FEFEFE"/>
              </a:solidFill>
              <a:prstDash val="solid"/>
              <a:round/>
            </a:ln>
          </p:spPr>
          <p:txBody>
            <a:bodyPr/>
            <a:lstStyle/>
            <a:p>
              <a:r>
                <a:rPr lang="tr-TR" sz="2800" b="1" i="1" dirty="0" smtClean="0">
                  <a:solidFill>
                    <a:schemeClr val="bg1"/>
                  </a:solidFill>
                </a:rPr>
                <a:t> </a:t>
              </a:r>
              <a:r>
                <a:rPr lang="tr-TR" b="1" dirty="0" smtClean="0">
                  <a:solidFill>
                    <a:schemeClr val="bg1"/>
                  </a:solidFill>
                </a:rPr>
                <a:t>Tarih</a:t>
              </a:r>
              <a:endParaRPr lang="tr-TR" sz="2800" b="1" dirty="0">
                <a:solidFill>
                  <a:schemeClr val="bg1"/>
                </a:solidFill>
              </a:endParaRPr>
            </a:p>
          </p:txBody>
        </p:sp>
        <p:sp>
          <p:nvSpPr>
            <p:cNvPr id="27" name="TextBox 9"/>
            <p:cNvSpPr txBox="1"/>
            <p:nvPr/>
          </p:nvSpPr>
          <p:spPr>
            <a:xfrm>
              <a:off x="0" y="-57150"/>
              <a:ext cx="2478820" cy="2220947"/>
            </a:xfrm>
            <a:prstGeom prst="rect">
              <a:avLst/>
            </a:prstGeom>
          </p:spPr>
          <p:txBody>
            <a:bodyPr lIns="50800" tIns="50800" rIns="50800" bIns="50800" rtlCol="0" anchor="ctr"/>
            <a:lstStyle/>
            <a:p>
              <a:pPr algn="ctr">
                <a:lnSpc>
                  <a:spcPts val="3611"/>
                </a:lnSpc>
              </a:pPr>
              <a:endParaRPr dirty="0"/>
            </a:p>
          </p:txBody>
        </p:sp>
      </p:grpSp>
      <p:sp>
        <p:nvSpPr>
          <p:cNvPr id="28" name="AutoShape 11"/>
          <p:cNvSpPr/>
          <p:nvPr/>
        </p:nvSpPr>
        <p:spPr>
          <a:xfrm flipH="1" flipV="1">
            <a:off x="188556" y="1954837"/>
            <a:ext cx="10767498" cy="10563"/>
          </a:xfrm>
          <a:prstGeom prst="line">
            <a:avLst/>
          </a:prstGeom>
          <a:ln w="38100" cap="flat">
            <a:solidFill>
              <a:srgbClr val="FFFFFF"/>
            </a:solidFill>
            <a:prstDash val="solid"/>
            <a:headEnd type="none" w="sm" len="sm"/>
            <a:tailEnd type="none" w="sm" len="sm"/>
          </a:ln>
        </p:spPr>
      </p:sp>
      <p:sp>
        <p:nvSpPr>
          <p:cNvPr id="29" name="AutoShape 11"/>
          <p:cNvSpPr/>
          <p:nvPr/>
        </p:nvSpPr>
        <p:spPr>
          <a:xfrm flipH="1" flipV="1">
            <a:off x="219035" y="2494221"/>
            <a:ext cx="10706537" cy="0"/>
          </a:xfrm>
          <a:prstGeom prst="line">
            <a:avLst/>
          </a:prstGeom>
          <a:ln w="38100" cap="flat">
            <a:solidFill>
              <a:srgbClr val="FFFFFF"/>
            </a:solidFill>
            <a:prstDash val="solid"/>
            <a:headEnd type="none" w="sm" len="sm"/>
            <a:tailEnd type="none" w="sm" len="sm"/>
          </a:ln>
        </p:spPr>
      </p:sp>
      <p:sp>
        <p:nvSpPr>
          <p:cNvPr id="30" name="AutoShape 11"/>
          <p:cNvSpPr/>
          <p:nvPr/>
        </p:nvSpPr>
        <p:spPr>
          <a:xfrm flipH="1">
            <a:off x="188554" y="3012266"/>
            <a:ext cx="10737017" cy="0"/>
          </a:xfrm>
          <a:prstGeom prst="line">
            <a:avLst/>
          </a:prstGeom>
          <a:ln w="38100" cap="flat">
            <a:solidFill>
              <a:srgbClr val="FFFFFF"/>
            </a:solidFill>
            <a:prstDash val="solid"/>
            <a:headEnd type="none" w="sm" len="sm"/>
            <a:tailEnd type="none" w="sm" len="sm"/>
          </a:ln>
        </p:spPr>
      </p:sp>
      <p:sp>
        <p:nvSpPr>
          <p:cNvPr id="31" name="AutoShape 11"/>
          <p:cNvSpPr/>
          <p:nvPr/>
        </p:nvSpPr>
        <p:spPr>
          <a:xfrm rot="5400000" flipH="1" flipV="1">
            <a:off x="341140" y="2647382"/>
            <a:ext cx="2350978" cy="14531"/>
          </a:xfrm>
          <a:prstGeom prst="line">
            <a:avLst/>
          </a:prstGeom>
          <a:ln w="38100" cap="flat">
            <a:solidFill>
              <a:srgbClr val="FFFFFF"/>
            </a:solidFill>
            <a:prstDash val="solid"/>
            <a:headEnd type="none" w="sm" len="sm"/>
            <a:tailEnd type="none" w="sm" len="sm"/>
          </a:ln>
        </p:spPr>
      </p:sp>
      <p:sp>
        <p:nvSpPr>
          <p:cNvPr id="32" name="AutoShape 11"/>
          <p:cNvSpPr/>
          <p:nvPr/>
        </p:nvSpPr>
        <p:spPr>
          <a:xfrm flipH="1" flipV="1">
            <a:off x="262475" y="3830441"/>
            <a:ext cx="10737020" cy="0"/>
          </a:xfrm>
          <a:prstGeom prst="line">
            <a:avLst/>
          </a:prstGeom>
          <a:ln w="38100" cap="flat">
            <a:solidFill>
              <a:srgbClr val="FFFFFF"/>
            </a:solidFill>
            <a:prstDash val="solid"/>
            <a:headEnd type="none" w="sm" len="sm"/>
            <a:tailEnd type="none" w="sm" len="sm"/>
          </a:ln>
        </p:spPr>
      </p:sp>
      <p:sp>
        <p:nvSpPr>
          <p:cNvPr id="33" name="Dikdörtgen 32"/>
          <p:cNvSpPr/>
          <p:nvPr/>
        </p:nvSpPr>
        <p:spPr>
          <a:xfrm>
            <a:off x="220233" y="3253886"/>
            <a:ext cx="1285785" cy="369332"/>
          </a:xfrm>
          <a:prstGeom prst="rect">
            <a:avLst/>
          </a:prstGeom>
        </p:spPr>
        <p:txBody>
          <a:bodyPr wrap="square">
            <a:spAutoFit/>
          </a:bodyPr>
          <a:lstStyle/>
          <a:p>
            <a:r>
              <a:rPr lang="tr-TR" b="1" dirty="0">
                <a:solidFill>
                  <a:schemeClr val="bg1"/>
                </a:solidFill>
              </a:rPr>
              <a:t>İşbirliği</a:t>
            </a:r>
          </a:p>
        </p:txBody>
      </p:sp>
      <p:sp>
        <p:nvSpPr>
          <p:cNvPr id="34" name="Dikdörtgen 33"/>
          <p:cNvSpPr/>
          <p:nvPr/>
        </p:nvSpPr>
        <p:spPr>
          <a:xfrm>
            <a:off x="291111" y="2023977"/>
            <a:ext cx="860124" cy="369332"/>
          </a:xfrm>
          <a:prstGeom prst="rect">
            <a:avLst/>
          </a:prstGeom>
        </p:spPr>
        <p:txBody>
          <a:bodyPr wrap="square">
            <a:spAutoFit/>
          </a:bodyPr>
          <a:lstStyle/>
          <a:p>
            <a:r>
              <a:rPr lang="tr-TR" b="1" dirty="0">
                <a:solidFill>
                  <a:schemeClr val="bg1"/>
                </a:solidFill>
              </a:rPr>
              <a:t>Saat</a:t>
            </a:r>
          </a:p>
        </p:txBody>
      </p:sp>
      <p:sp>
        <p:nvSpPr>
          <p:cNvPr id="35" name="Dikdörtgen 34"/>
          <p:cNvSpPr/>
          <p:nvPr/>
        </p:nvSpPr>
        <p:spPr>
          <a:xfrm>
            <a:off x="333960" y="2489046"/>
            <a:ext cx="801676" cy="523220"/>
          </a:xfrm>
          <a:prstGeom prst="rect">
            <a:avLst/>
          </a:prstGeom>
        </p:spPr>
        <p:txBody>
          <a:bodyPr wrap="square">
            <a:spAutoFit/>
          </a:bodyPr>
          <a:lstStyle/>
          <a:p>
            <a:endParaRPr lang="tr-TR" sz="2800" b="1" i="1" dirty="0">
              <a:solidFill>
                <a:schemeClr val="bg1"/>
              </a:solidFill>
            </a:endParaRPr>
          </a:p>
        </p:txBody>
      </p:sp>
      <p:grpSp>
        <p:nvGrpSpPr>
          <p:cNvPr id="36" name="Group 10"/>
          <p:cNvGrpSpPr/>
          <p:nvPr/>
        </p:nvGrpSpPr>
        <p:grpSpPr>
          <a:xfrm>
            <a:off x="219036" y="268042"/>
            <a:ext cx="10737018" cy="1028700"/>
            <a:chOff x="0" y="0"/>
            <a:chExt cx="3703986" cy="232655"/>
          </a:xfrm>
          <a:effectLst>
            <a:outerShdw blurRad="50800" dist="38100" dir="2700000" algn="tl" rotWithShape="0">
              <a:prstClr val="black">
                <a:alpha val="40000"/>
              </a:prstClr>
            </a:outerShdw>
          </a:effectLst>
        </p:grpSpPr>
        <p:sp>
          <p:nvSpPr>
            <p:cNvPr id="37" name="Freeform 11"/>
            <p:cNvSpPr/>
            <p:nvPr/>
          </p:nvSpPr>
          <p:spPr>
            <a:xfrm>
              <a:off x="0" y="0"/>
              <a:ext cx="3703986" cy="232655"/>
            </a:xfrm>
            <a:custGeom>
              <a:avLst/>
              <a:gdLst/>
              <a:ahLst/>
              <a:cxnLst/>
              <a:rect l="l" t="t" r="r" b="b"/>
              <a:pathLst>
                <a:path w="3703986" h="232655">
                  <a:moveTo>
                    <a:pt x="0" y="0"/>
                  </a:moveTo>
                  <a:lnTo>
                    <a:pt x="3703986" y="0"/>
                  </a:lnTo>
                  <a:lnTo>
                    <a:pt x="3703986" y="232655"/>
                  </a:lnTo>
                  <a:lnTo>
                    <a:pt x="0" y="232655"/>
                  </a:lnTo>
                  <a:close/>
                </a:path>
              </a:pathLst>
            </a:custGeom>
            <a:solidFill>
              <a:srgbClr val="3F4555"/>
            </a:solidFill>
            <a:ln>
              <a:noFill/>
            </a:ln>
          </p:spPr>
        </p:sp>
        <p:sp>
          <p:nvSpPr>
            <p:cNvPr id="38" name="TextBox 12"/>
            <p:cNvSpPr txBox="1"/>
            <p:nvPr/>
          </p:nvSpPr>
          <p:spPr>
            <a:xfrm>
              <a:off x="0" y="-57150"/>
              <a:ext cx="3703986" cy="289805"/>
            </a:xfrm>
            <a:prstGeom prst="rect">
              <a:avLst/>
            </a:prstGeom>
          </p:spPr>
          <p:txBody>
            <a:bodyPr lIns="50800" tIns="50800" rIns="50800" bIns="50800" rtlCol="0" anchor="ctr"/>
            <a:lstStyle/>
            <a:p>
              <a:pPr algn="ctr">
                <a:lnSpc>
                  <a:spcPts val="3611"/>
                </a:lnSpc>
              </a:pPr>
              <a:endParaRPr/>
            </a:p>
          </p:txBody>
        </p:sp>
      </p:grpSp>
      <p:sp>
        <p:nvSpPr>
          <p:cNvPr id="39" name="Dikdörtgen 38"/>
          <p:cNvSpPr/>
          <p:nvPr/>
        </p:nvSpPr>
        <p:spPr>
          <a:xfrm>
            <a:off x="109518" y="216681"/>
            <a:ext cx="10956054" cy="1077218"/>
          </a:xfrm>
          <a:prstGeom prst="rect">
            <a:avLst/>
          </a:prstGeom>
        </p:spPr>
        <p:txBody>
          <a:bodyPr wrap="square">
            <a:spAutoFit/>
          </a:bodyPr>
          <a:lstStyle/>
          <a:p>
            <a:pPr algn="ctr"/>
            <a:r>
              <a:rPr lang="tr-TR" sz="3200" b="1" dirty="0" smtClean="0">
                <a:solidFill>
                  <a:srgbClr val="FFFFFF"/>
                </a:solidFill>
              </a:rPr>
              <a:t>Batı Karadeniz Bölgesinde Taş kömürü Sektörünün Dönüşümü Ön Araştırma Raporunun </a:t>
            </a:r>
            <a:r>
              <a:rPr lang="tr-TR" sz="3200" b="1" dirty="0" err="1" smtClean="0">
                <a:solidFill>
                  <a:srgbClr val="FFFFFF"/>
                </a:solidFill>
              </a:rPr>
              <a:t>Lansman</a:t>
            </a:r>
            <a:r>
              <a:rPr lang="tr-TR" sz="3200" b="1" dirty="0" smtClean="0">
                <a:solidFill>
                  <a:srgbClr val="FFFFFF"/>
                </a:solidFill>
              </a:rPr>
              <a:t> Toplantısına Katılım Sağlandı </a:t>
            </a:r>
            <a:endParaRPr lang="tr-TR" sz="3200" b="1" dirty="0">
              <a:solidFill>
                <a:srgbClr val="FFFFFF"/>
              </a:solidFill>
            </a:endParaRPr>
          </a:p>
        </p:txBody>
      </p:sp>
      <p:sp>
        <p:nvSpPr>
          <p:cNvPr id="13" name="Dikdörtgen 12"/>
          <p:cNvSpPr/>
          <p:nvPr/>
        </p:nvSpPr>
        <p:spPr>
          <a:xfrm>
            <a:off x="1569967" y="1513278"/>
            <a:ext cx="1242648" cy="451406"/>
          </a:xfrm>
          <a:prstGeom prst="rect">
            <a:avLst/>
          </a:prstGeom>
        </p:spPr>
        <p:txBody>
          <a:bodyPr wrap="none">
            <a:spAutoFit/>
          </a:bodyPr>
          <a:lstStyle/>
          <a:p>
            <a:pPr>
              <a:lnSpc>
                <a:spcPts val="3080"/>
              </a:lnSpc>
            </a:pPr>
            <a:r>
              <a:rPr lang="tr-TR" b="1" dirty="0" smtClean="0">
                <a:solidFill>
                  <a:schemeClr val="bg1"/>
                </a:solidFill>
              </a:rPr>
              <a:t>15.01.2025</a:t>
            </a:r>
            <a:endParaRPr lang="en-US" b="1" dirty="0">
              <a:solidFill>
                <a:schemeClr val="bg1"/>
              </a:solidFill>
            </a:endParaRPr>
          </a:p>
        </p:txBody>
      </p:sp>
      <p:sp>
        <p:nvSpPr>
          <p:cNvPr id="14" name="Dikdörtgen 13"/>
          <p:cNvSpPr/>
          <p:nvPr/>
        </p:nvSpPr>
        <p:spPr>
          <a:xfrm>
            <a:off x="291111" y="2494647"/>
            <a:ext cx="483594" cy="369332"/>
          </a:xfrm>
          <a:prstGeom prst="rect">
            <a:avLst/>
          </a:prstGeom>
        </p:spPr>
        <p:txBody>
          <a:bodyPr wrap="none">
            <a:spAutoFit/>
          </a:bodyPr>
          <a:lstStyle/>
          <a:p>
            <a:r>
              <a:rPr lang="tr-TR" b="1" dirty="0">
                <a:solidFill>
                  <a:schemeClr val="bg1"/>
                </a:solidFill>
              </a:rPr>
              <a:t>Yer</a:t>
            </a:r>
          </a:p>
        </p:txBody>
      </p:sp>
      <p:sp>
        <p:nvSpPr>
          <p:cNvPr id="19" name="Dikdörtgen 18"/>
          <p:cNvSpPr/>
          <p:nvPr/>
        </p:nvSpPr>
        <p:spPr>
          <a:xfrm>
            <a:off x="1495857" y="1962008"/>
            <a:ext cx="1394934" cy="489878"/>
          </a:xfrm>
          <a:prstGeom prst="rect">
            <a:avLst/>
          </a:prstGeom>
        </p:spPr>
        <p:txBody>
          <a:bodyPr wrap="none">
            <a:spAutoFit/>
          </a:bodyPr>
          <a:lstStyle/>
          <a:p>
            <a:pPr>
              <a:lnSpc>
                <a:spcPts val="3080"/>
              </a:lnSpc>
            </a:pPr>
            <a:r>
              <a:rPr lang="tr-TR" sz="2800" b="1" i="1" dirty="0">
                <a:solidFill>
                  <a:srgbClr val="FFFFFF"/>
                </a:solidFill>
              </a:rPr>
              <a:t> </a:t>
            </a:r>
            <a:r>
              <a:rPr lang="tr-TR" b="1" dirty="0" smtClean="0">
                <a:solidFill>
                  <a:schemeClr val="bg1"/>
                </a:solidFill>
              </a:rPr>
              <a:t>14.00-17.00</a:t>
            </a:r>
            <a:endParaRPr lang="tr-TR" b="1" dirty="0">
              <a:solidFill>
                <a:schemeClr val="bg1"/>
              </a:solidFill>
            </a:endParaRPr>
          </a:p>
        </p:txBody>
      </p:sp>
      <p:sp>
        <p:nvSpPr>
          <p:cNvPr id="24" name="Dikdörtgen 23"/>
          <p:cNvSpPr/>
          <p:nvPr/>
        </p:nvSpPr>
        <p:spPr>
          <a:xfrm>
            <a:off x="1539841" y="2490528"/>
            <a:ext cx="3531416" cy="489878"/>
          </a:xfrm>
          <a:prstGeom prst="rect">
            <a:avLst/>
          </a:prstGeom>
        </p:spPr>
        <p:txBody>
          <a:bodyPr wrap="none">
            <a:spAutoFit/>
          </a:bodyPr>
          <a:lstStyle/>
          <a:p>
            <a:pPr>
              <a:lnSpc>
                <a:spcPts val="3080"/>
              </a:lnSpc>
            </a:pPr>
            <a:r>
              <a:rPr lang="tr-TR" b="1" dirty="0" smtClean="0">
                <a:solidFill>
                  <a:schemeClr val="bg1"/>
                </a:solidFill>
              </a:rPr>
              <a:t>Zonguldak Ticaret ve Sanayi Odası</a:t>
            </a:r>
            <a:endParaRPr lang="en-US" b="1" dirty="0">
              <a:solidFill>
                <a:schemeClr val="bg1"/>
              </a:solidFill>
            </a:endParaRPr>
          </a:p>
        </p:txBody>
      </p:sp>
      <p:sp>
        <p:nvSpPr>
          <p:cNvPr id="42" name="Dikdörtgen 41"/>
          <p:cNvSpPr/>
          <p:nvPr/>
        </p:nvSpPr>
        <p:spPr>
          <a:xfrm>
            <a:off x="333960" y="3757230"/>
            <a:ext cx="10561415" cy="2862322"/>
          </a:xfrm>
          <a:prstGeom prst="rect">
            <a:avLst/>
          </a:prstGeom>
        </p:spPr>
        <p:txBody>
          <a:bodyPr wrap="square">
            <a:spAutoFit/>
          </a:bodyPr>
          <a:lstStyle/>
          <a:p>
            <a:pPr algn="just">
              <a:lnSpc>
                <a:spcPct val="150000"/>
              </a:lnSpc>
            </a:pPr>
            <a:r>
              <a:rPr lang="tr-TR" sz="2000" i="1" dirty="0">
                <a:solidFill>
                  <a:schemeClr val="bg1"/>
                </a:solidFill>
              </a:rPr>
              <a:t>Bülent Ecevit Üniversitesi Öğretim Üyesi </a:t>
            </a:r>
            <a:r>
              <a:rPr lang="tr-TR" sz="2000" i="1" dirty="0" err="1">
                <a:solidFill>
                  <a:schemeClr val="bg1"/>
                </a:solidFill>
              </a:rPr>
              <a:t>Doç.Dr</a:t>
            </a:r>
            <a:r>
              <a:rPr lang="tr-TR" sz="2000" i="1" dirty="0">
                <a:solidFill>
                  <a:schemeClr val="bg1"/>
                </a:solidFill>
              </a:rPr>
              <a:t>. Ferdi Kesikoğlu yürütücülüğünde yapılan toplantı, taş kömürü sektöründe sürdürülebilirlik ve modernizasyon hedefleri doğrultusunda önemli bir adım olarak </a:t>
            </a:r>
            <a:r>
              <a:rPr lang="tr-TR" sz="2000" i="1" dirty="0" smtClean="0">
                <a:solidFill>
                  <a:schemeClr val="bg1"/>
                </a:solidFill>
              </a:rPr>
              <a:t>değerlendirilmektedir. </a:t>
            </a:r>
            <a:r>
              <a:rPr lang="tr-TR" sz="2000" i="1" dirty="0">
                <a:solidFill>
                  <a:schemeClr val="bg1"/>
                </a:solidFill>
              </a:rPr>
              <a:t>Raporda, </a:t>
            </a:r>
            <a:r>
              <a:rPr lang="tr-TR" sz="2000" i="1" dirty="0" smtClean="0">
                <a:solidFill>
                  <a:schemeClr val="bg1"/>
                </a:solidFill>
              </a:rPr>
              <a:t>taş kömürü sektörün </a:t>
            </a:r>
            <a:r>
              <a:rPr lang="tr-TR" sz="2000" i="1" dirty="0">
                <a:solidFill>
                  <a:schemeClr val="bg1"/>
                </a:solidFill>
              </a:rPr>
              <a:t>ekonomik, çevresel ve sosyal yönlerden nasıl dönüştürülebileceğine dair öneriler </a:t>
            </a:r>
            <a:r>
              <a:rPr lang="tr-TR" sz="2000" i="1" dirty="0" smtClean="0">
                <a:solidFill>
                  <a:schemeClr val="bg1"/>
                </a:solidFill>
              </a:rPr>
              <a:t>sunulmaktadır. </a:t>
            </a:r>
            <a:r>
              <a:rPr lang="tr-TR" sz="2000" i="1" dirty="0">
                <a:solidFill>
                  <a:schemeClr val="bg1"/>
                </a:solidFill>
              </a:rPr>
              <a:t>Taş kömürü sektörünün dönüşümüne yönelik bu </a:t>
            </a:r>
            <a:r>
              <a:rPr lang="tr-TR" sz="2000" i="1" dirty="0" smtClean="0">
                <a:solidFill>
                  <a:schemeClr val="bg1"/>
                </a:solidFill>
              </a:rPr>
              <a:t>rapor, </a:t>
            </a:r>
            <a:r>
              <a:rPr lang="tr-TR" sz="2000" i="1" dirty="0">
                <a:solidFill>
                  <a:schemeClr val="bg1"/>
                </a:solidFill>
              </a:rPr>
              <a:t>Zonguldak ve Batı Karadeniz Bölgesi’nin ekonomik kalkınmasında önemli bir rol oynaması bekleniyor.</a:t>
            </a:r>
          </a:p>
        </p:txBody>
      </p:sp>
      <p:sp>
        <p:nvSpPr>
          <p:cNvPr id="2" name="Dikdörtgen 1"/>
          <p:cNvSpPr/>
          <p:nvPr/>
        </p:nvSpPr>
        <p:spPr>
          <a:xfrm>
            <a:off x="1514958" y="3184110"/>
            <a:ext cx="9007948" cy="369332"/>
          </a:xfrm>
          <a:prstGeom prst="rect">
            <a:avLst/>
          </a:prstGeom>
        </p:spPr>
        <p:txBody>
          <a:bodyPr wrap="square">
            <a:spAutoFit/>
          </a:bodyPr>
          <a:lstStyle/>
          <a:p>
            <a:endParaRPr lang="en-US" b="1" dirty="0">
              <a:solidFill>
                <a:srgbClr val="FFFFFF"/>
              </a:solidFill>
            </a:endParaRPr>
          </a:p>
        </p:txBody>
      </p:sp>
      <p:pic>
        <p:nvPicPr>
          <p:cNvPr id="3" name="Resim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97056" y="2262165"/>
            <a:ext cx="7218042" cy="4822915"/>
          </a:xfrm>
          <a:prstGeom prst="rect">
            <a:avLst/>
          </a:prstGeom>
        </p:spPr>
      </p:pic>
    </p:spTree>
    <p:extLst>
      <p:ext uri="{BB962C8B-B14F-4D97-AF65-F5344CB8AC3E}">
        <p14:creationId xmlns:p14="http://schemas.microsoft.com/office/powerpoint/2010/main" val="293441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3072</TotalTime>
  <Words>908</Words>
  <Application>Microsoft Office PowerPoint</Application>
  <PresentationFormat>Özel</PresentationFormat>
  <Paragraphs>138</Paragraphs>
  <Slides>12</Slides>
  <Notes>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12</vt:i4>
      </vt:variant>
    </vt:vector>
  </HeadingPairs>
  <TitlesOfParts>
    <vt:vector size="16" baseType="lpstr">
      <vt:lpstr>Calibri</vt:lpstr>
      <vt:lpstr>Calibri (MS) Italics</vt:lpstr>
      <vt:lpstr>Arial</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UZKJ Faaliyet Raporu</dc:title>
  <dc:creator>Şerefcan ECE</dc:creator>
  <cp:lastModifiedBy>Arzu ERTOP</cp:lastModifiedBy>
  <cp:revision>198</cp:revision>
  <dcterms:created xsi:type="dcterms:W3CDTF">2006-08-16T00:00:00Z</dcterms:created>
  <dcterms:modified xsi:type="dcterms:W3CDTF">2025-01-29T11:41:28Z</dcterms:modified>
  <dc:identifier>DAF5BNVrvaQ</dc:identifier>
</cp:coreProperties>
</file>